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57" r:id="rId6"/>
    <p:sldId id="258" r:id="rId7"/>
    <p:sldId id="261" r:id="rId8"/>
    <p:sldId id="262" r:id="rId9"/>
    <p:sldId id="263" r:id="rId10"/>
    <p:sldId id="259" r:id="rId11"/>
    <p:sldId id="264" r:id="rId12"/>
    <p:sldId id="265" r:id="rId13"/>
    <p:sldId id="266" r:id="rId14"/>
    <p:sldId id="260" r:id="rId15"/>
    <p:sldId id="267" r:id="rId16"/>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B66B1-CFD1-40A5-8B76-6257189D4FE6}" v="66" dt="2022-10-13T20:40:36.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38" autoAdjust="0"/>
  </p:normalViewPr>
  <p:slideViewPr>
    <p:cSldViewPr snapToGrid="0">
      <p:cViewPr>
        <p:scale>
          <a:sx n="72" d="100"/>
          <a:sy n="72" d="100"/>
        </p:scale>
        <p:origin x="107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4AB5B-9F41-4822-A279-FEAFCC81E329}" type="doc">
      <dgm:prSet loTypeId="urn:microsoft.com/office/officeart/2016/7/layout/RepeatingBendingProcessNew" loCatId="process" qsTypeId="urn:microsoft.com/office/officeart/2005/8/quickstyle/simple5" qsCatId="simple" csTypeId="urn:microsoft.com/office/officeart/2005/8/colors/colorful5" csCatId="colorful" phldr="1"/>
      <dgm:spPr/>
      <dgm:t>
        <a:bodyPr/>
        <a:lstStyle/>
        <a:p>
          <a:endParaRPr lang="en-US"/>
        </a:p>
      </dgm:t>
    </dgm:pt>
    <dgm:pt modelId="{58ADFA55-6FAB-4B35-B9CC-B13443EE7B0E}">
      <dgm:prSet/>
      <dgm:spPr/>
      <dgm:t>
        <a:bodyPr/>
        <a:lstStyle/>
        <a:p>
          <a:r>
            <a:rPr lang="hu-HU" b="0" i="0" dirty="0"/>
            <a:t>Egy adathalmaz </a:t>
          </a:r>
          <a:r>
            <a:rPr lang="hu-HU" b="1" i="0" dirty="0" err="1"/>
            <a:t>klaszterezhetőség</a:t>
          </a:r>
          <a:r>
            <a:rPr lang="hu-HU" b="0" i="0" dirty="0" err="1"/>
            <a:t>ének</a:t>
          </a:r>
          <a:r>
            <a:rPr lang="hu-HU" b="0" i="0" dirty="0"/>
            <a:t> (</a:t>
          </a:r>
          <a:r>
            <a:rPr lang="hu-HU" b="1" i="0" dirty="0" err="1"/>
            <a:t>clustering</a:t>
          </a:r>
          <a:r>
            <a:rPr lang="hu-HU" b="1" i="0" dirty="0"/>
            <a:t> </a:t>
          </a:r>
          <a:r>
            <a:rPr lang="hu-HU" b="1" i="0" dirty="0" err="1"/>
            <a:t>tendency</a:t>
          </a:r>
          <a:r>
            <a:rPr lang="hu-HU" b="0" i="0" dirty="0"/>
            <a:t>) megállapítása, azaz annak megkülönböztetése, hogy az adatokban ténylegesen van-e nem-véletlen szerkezet.</a:t>
          </a:r>
          <a:endParaRPr lang="en-US" dirty="0"/>
        </a:p>
      </dgm:t>
    </dgm:pt>
    <dgm:pt modelId="{1F7EE70D-7D8B-4A35-BA79-FAC6418EEE3F}" type="parTrans" cxnId="{90F69938-F54F-4E78-8DD1-E465DF2E7B72}">
      <dgm:prSet/>
      <dgm:spPr/>
      <dgm:t>
        <a:bodyPr/>
        <a:lstStyle/>
        <a:p>
          <a:endParaRPr lang="en-US"/>
        </a:p>
      </dgm:t>
    </dgm:pt>
    <dgm:pt modelId="{6F953497-96F2-4876-9C89-15130959909C}" type="sibTrans" cxnId="{90F69938-F54F-4E78-8DD1-E465DF2E7B72}">
      <dgm:prSet/>
      <dgm:spPr/>
      <dgm:t>
        <a:bodyPr/>
        <a:lstStyle/>
        <a:p>
          <a:endParaRPr lang="en-US"/>
        </a:p>
      </dgm:t>
    </dgm:pt>
    <dgm:pt modelId="{18D81B2E-AD0A-4789-ADB2-52F4A5F3C831}">
      <dgm:prSet/>
      <dgm:spPr/>
      <dgm:t>
        <a:bodyPr/>
        <a:lstStyle/>
        <a:p>
          <a:r>
            <a:rPr lang="hu-HU" b="0" i="0" dirty="0"/>
            <a:t>A klaszterek helyes számának meghatározása.</a:t>
          </a:r>
          <a:endParaRPr lang="en-US" dirty="0"/>
        </a:p>
      </dgm:t>
    </dgm:pt>
    <dgm:pt modelId="{BCD4F136-8C8B-48A5-8866-12C52E32A757}" type="parTrans" cxnId="{BCE39DFC-3510-4E54-8772-855B648BFE3B}">
      <dgm:prSet/>
      <dgm:spPr/>
      <dgm:t>
        <a:bodyPr/>
        <a:lstStyle/>
        <a:p>
          <a:endParaRPr lang="en-US"/>
        </a:p>
      </dgm:t>
    </dgm:pt>
    <dgm:pt modelId="{5E6DD903-EEEE-4552-B607-DEE1539D3783}" type="sibTrans" cxnId="{BCE39DFC-3510-4E54-8772-855B648BFE3B}">
      <dgm:prSet/>
      <dgm:spPr/>
      <dgm:t>
        <a:bodyPr/>
        <a:lstStyle/>
        <a:p>
          <a:endParaRPr lang="en-US"/>
        </a:p>
      </dgm:t>
    </dgm:pt>
    <dgm:pt modelId="{0D201185-3F10-4B44-82EE-F8992430DDDC}">
      <dgm:prSet/>
      <dgm:spPr/>
      <dgm:t>
        <a:bodyPr/>
        <a:lstStyle/>
        <a:p>
          <a:r>
            <a:rPr lang="hu-HU" b="0" i="0" dirty="0"/>
            <a:t>Annak kiértékelése külső információkra való hivatkozás </a:t>
          </a:r>
          <a:r>
            <a:rPr lang="hu-HU" b="1" i="1" dirty="0"/>
            <a:t>nélkül</a:t>
          </a:r>
          <a:r>
            <a:rPr lang="hu-HU" b="0" i="0" dirty="0"/>
            <a:t>, hogy egy klaszteranalízis eredménye milyen jól illeszkedik az adatokra.</a:t>
          </a:r>
          <a:endParaRPr lang="en-US" dirty="0"/>
        </a:p>
      </dgm:t>
    </dgm:pt>
    <dgm:pt modelId="{C30B7FAC-F14A-402F-BD81-57D22B1C0845}" type="parTrans" cxnId="{416FD9B5-09CD-471C-AFF7-B51BA15D4A81}">
      <dgm:prSet/>
      <dgm:spPr/>
      <dgm:t>
        <a:bodyPr/>
        <a:lstStyle/>
        <a:p>
          <a:endParaRPr lang="en-US"/>
        </a:p>
      </dgm:t>
    </dgm:pt>
    <dgm:pt modelId="{D32D7279-07FD-4807-9BA7-307044EFDC8F}" type="sibTrans" cxnId="{416FD9B5-09CD-471C-AFF7-B51BA15D4A81}">
      <dgm:prSet/>
      <dgm:spPr/>
      <dgm:t>
        <a:bodyPr/>
        <a:lstStyle/>
        <a:p>
          <a:endParaRPr lang="en-US"/>
        </a:p>
      </dgm:t>
    </dgm:pt>
    <dgm:pt modelId="{1AD851F7-93CF-4AFB-9E0A-EA3371227651}">
      <dgm:prSet/>
      <dgm:spPr/>
      <dgm:t>
        <a:bodyPr/>
        <a:lstStyle/>
        <a:p>
          <a:r>
            <a:rPr lang="hu-HU" b="0" i="0" dirty="0"/>
            <a:t>Egy klaszteranalízis eredményének összehasonlítása külsőleg ismert eredményekkel, mint például külsőleg biztosított osztálycímkék.</a:t>
          </a:r>
          <a:endParaRPr lang="en-US" dirty="0"/>
        </a:p>
      </dgm:t>
    </dgm:pt>
    <dgm:pt modelId="{0EF85F06-2E60-4108-B2BF-5B781617219C}" type="parTrans" cxnId="{09963EF8-23EB-48ED-8B3B-88817CB58D76}">
      <dgm:prSet/>
      <dgm:spPr/>
      <dgm:t>
        <a:bodyPr/>
        <a:lstStyle/>
        <a:p>
          <a:endParaRPr lang="en-US"/>
        </a:p>
      </dgm:t>
    </dgm:pt>
    <dgm:pt modelId="{C6ABE7A6-E819-4480-84F4-35F28DE0FA58}" type="sibTrans" cxnId="{09963EF8-23EB-48ED-8B3B-88817CB58D76}">
      <dgm:prSet/>
      <dgm:spPr/>
      <dgm:t>
        <a:bodyPr/>
        <a:lstStyle/>
        <a:p>
          <a:endParaRPr lang="en-US"/>
        </a:p>
      </dgm:t>
    </dgm:pt>
    <dgm:pt modelId="{32BD2F8E-1B4F-4386-A7D8-88C025989DBA}">
      <dgm:prSet/>
      <dgm:spPr/>
      <dgm:t>
        <a:bodyPr/>
        <a:lstStyle/>
        <a:p>
          <a:r>
            <a:rPr lang="hu-HU" b="0" i="0" dirty="0"/>
            <a:t>Két klaszterhalmaz összehasonlítása annak meghatározására, hogy melyik a jobb.</a:t>
          </a:r>
          <a:endParaRPr lang="en-US" dirty="0"/>
        </a:p>
      </dgm:t>
    </dgm:pt>
    <dgm:pt modelId="{B2DE6520-F039-47F9-ABB7-99415B44ABD7}" type="parTrans" cxnId="{FFE4152A-A320-4022-BD88-210A1D4ABEB1}">
      <dgm:prSet/>
      <dgm:spPr/>
      <dgm:t>
        <a:bodyPr/>
        <a:lstStyle/>
        <a:p>
          <a:endParaRPr lang="en-US"/>
        </a:p>
      </dgm:t>
    </dgm:pt>
    <dgm:pt modelId="{FB59F2DE-CDAF-4AE8-84F9-2A80E9559C9A}" type="sibTrans" cxnId="{FFE4152A-A320-4022-BD88-210A1D4ABEB1}">
      <dgm:prSet/>
      <dgm:spPr/>
      <dgm:t>
        <a:bodyPr/>
        <a:lstStyle/>
        <a:p>
          <a:endParaRPr lang="en-US"/>
        </a:p>
      </dgm:t>
    </dgm:pt>
    <dgm:pt modelId="{95BD5C37-3A14-4D0C-8D59-93078AA72504}" type="pres">
      <dgm:prSet presAssocID="{40F4AB5B-9F41-4822-A279-FEAFCC81E329}" presName="Name0" presStyleCnt="0">
        <dgm:presLayoutVars>
          <dgm:dir/>
          <dgm:resizeHandles val="exact"/>
        </dgm:presLayoutVars>
      </dgm:prSet>
      <dgm:spPr/>
    </dgm:pt>
    <dgm:pt modelId="{F823F315-76E1-4BB9-A500-CF605852EF05}" type="pres">
      <dgm:prSet presAssocID="{58ADFA55-6FAB-4B35-B9CC-B13443EE7B0E}" presName="node" presStyleLbl="node1" presStyleIdx="0" presStyleCnt="5" custScaleX="199265" custScaleY="225970" custLinFactNeighborY="-18093">
        <dgm:presLayoutVars>
          <dgm:bulletEnabled val="1"/>
        </dgm:presLayoutVars>
      </dgm:prSet>
      <dgm:spPr/>
    </dgm:pt>
    <dgm:pt modelId="{876E041A-5636-492A-8325-8D093142A0F5}" type="pres">
      <dgm:prSet presAssocID="{6F953497-96F2-4876-9C89-15130959909C}" presName="sibTrans" presStyleLbl="sibTrans1D1" presStyleIdx="0" presStyleCnt="4"/>
      <dgm:spPr/>
    </dgm:pt>
    <dgm:pt modelId="{C4D55583-DAF8-4DD3-97AF-ADC6A6B0D0D4}" type="pres">
      <dgm:prSet presAssocID="{6F953497-96F2-4876-9C89-15130959909C}" presName="connectorText" presStyleLbl="sibTrans1D1" presStyleIdx="0" presStyleCnt="4"/>
      <dgm:spPr/>
    </dgm:pt>
    <dgm:pt modelId="{2BE192CC-2FC4-47B1-8639-D7ECB5C99B70}" type="pres">
      <dgm:prSet presAssocID="{18D81B2E-AD0A-4789-ADB2-52F4A5F3C831}" presName="node" presStyleLbl="node1" presStyleIdx="1" presStyleCnt="5" custLinFactNeighborX="63040" custLinFactNeighborY="28530">
        <dgm:presLayoutVars>
          <dgm:bulletEnabled val="1"/>
        </dgm:presLayoutVars>
      </dgm:prSet>
      <dgm:spPr/>
    </dgm:pt>
    <dgm:pt modelId="{C5FDBFB6-31C4-4787-85B0-FD1D7B08A23F}" type="pres">
      <dgm:prSet presAssocID="{5E6DD903-EEEE-4552-B607-DEE1539D3783}" presName="sibTrans" presStyleLbl="sibTrans1D1" presStyleIdx="1" presStyleCnt="4"/>
      <dgm:spPr/>
    </dgm:pt>
    <dgm:pt modelId="{CB518750-C807-46B6-93C3-B7A0426AE2EB}" type="pres">
      <dgm:prSet presAssocID="{5E6DD903-EEEE-4552-B607-DEE1539D3783}" presName="connectorText" presStyleLbl="sibTrans1D1" presStyleIdx="1" presStyleCnt="4"/>
      <dgm:spPr/>
    </dgm:pt>
    <dgm:pt modelId="{82C8D901-778E-4C4D-A566-ABC9116BA90F}" type="pres">
      <dgm:prSet presAssocID="{0D201185-3F10-4B44-82EE-F8992430DDDC}" presName="node" presStyleLbl="node1" presStyleIdx="2" presStyleCnt="5" custScaleX="117045" custScaleY="162306">
        <dgm:presLayoutVars>
          <dgm:bulletEnabled val="1"/>
        </dgm:presLayoutVars>
      </dgm:prSet>
      <dgm:spPr/>
    </dgm:pt>
    <dgm:pt modelId="{81142EE4-107C-4857-90AB-09AB2224FD82}" type="pres">
      <dgm:prSet presAssocID="{D32D7279-07FD-4807-9BA7-307044EFDC8F}" presName="sibTrans" presStyleLbl="sibTrans1D1" presStyleIdx="2" presStyleCnt="4"/>
      <dgm:spPr/>
    </dgm:pt>
    <dgm:pt modelId="{7FE8B664-B155-4AEE-9794-079A31310716}" type="pres">
      <dgm:prSet presAssocID="{D32D7279-07FD-4807-9BA7-307044EFDC8F}" presName="connectorText" presStyleLbl="sibTrans1D1" presStyleIdx="2" presStyleCnt="4"/>
      <dgm:spPr/>
    </dgm:pt>
    <dgm:pt modelId="{740F85C1-5107-4B69-A4E8-305122F0DA2C}" type="pres">
      <dgm:prSet presAssocID="{1AD851F7-93CF-4AFB-9E0A-EA3371227651}" presName="node" presStyleLbl="node1" presStyleIdx="3" presStyleCnt="5" custScaleX="111208" custScaleY="182774">
        <dgm:presLayoutVars>
          <dgm:bulletEnabled val="1"/>
        </dgm:presLayoutVars>
      </dgm:prSet>
      <dgm:spPr/>
    </dgm:pt>
    <dgm:pt modelId="{0A95D9DD-1B19-4281-8161-DD298E3CC274}" type="pres">
      <dgm:prSet presAssocID="{C6ABE7A6-E819-4480-84F4-35F28DE0FA58}" presName="sibTrans" presStyleLbl="sibTrans1D1" presStyleIdx="3" presStyleCnt="4"/>
      <dgm:spPr/>
    </dgm:pt>
    <dgm:pt modelId="{31D8F955-2CE7-4CD3-B3C3-21B0052030CE}" type="pres">
      <dgm:prSet presAssocID="{C6ABE7A6-E819-4480-84F4-35F28DE0FA58}" presName="connectorText" presStyleLbl="sibTrans1D1" presStyleIdx="3" presStyleCnt="4"/>
      <dgm:spPr/>
    </dgm:pt>
    <dgm:pt modelId="{040AD176-3A99-41D9-8B74-942E7CAF6B35}" type="pres">
      <dgm:prSet presAssocID="{32BD2F8E-1B4F-4386-A7D8-88C025989DBA}" presName="node" presStyleLbl="node1" presStyleIdx="4" presStyleCnt="5" custScaleX="99823" custScaleY="141862">
        <dgm:presLayoutVars>
          <dgm:bulletEnabled val="1"/>
        </dgm:presLayoutVars>
      </dgm:prSet>
      <dgm:spPr/>
    </dgm:pt>
  </dgm:ptLst>
  <dgm:cxnLst>
    <dgm:cxn modelId="{74F64900-A018-4C42-80D2-DAF04037D3FD}" type="presOf" srcId="{1AD851F7-93CF-4AFB-9E0A-EA3371227651}" destId="{740F85C1-5107-4B69-A4E8-305122F0DA2C}" srcOrd="0" destOrd="0" presId="urn:microsoft.com/office/officeart/2016/7/layout/RepeatingBendingProcessNew"/>
    <dgm:cxn modelId="{463BFB13-4BA7-416F-ACF8-F5C82A83BA11}" type="presOf" srcId="{C6ABE7A6-E819-4480-84F4-35F28DE0FA58}" destId="{0A95D9DD-1B19-4281-8161-DD298E3CC274}" srcOrd="0" destOrd="0" presId="urn:microsoft.com/office/officeart/2016/7/layout/RepeatingBendingProcessNew"/>
    <dgm:cxn modelId="{78C3021D-6A4A-498E-893C-54854023F9F2}" type="presOf" srcId="{0D201185-3F10-4B44-82EE-F8992430DDDC}" destId="{82C8D901-778E-4C4D-A566-ABC9116BA90F}" srcOrd="0" destOrd="0" presId="urn:microsoft.com/office/officeart/2016/7/layout/RepeatingBendingProcessNew"/>
    <dgm:cxn modelId="{8129FF25-D324-44DE-91DC-9584F4E4C65C}" type="presOf" srcId="{6F953497-96F2-4876-9C89-15130959909C}" destId="{C4D55583-DAF8-4DD3-97AF-ADC6A6B0D0D4}" srcOrd="1" destOrd="0" presId="urn:microsoft.com/office/officeart/2016/7/layout/RepeatingBendingProcessNew"/>
    <dgm:cxn modelId="{FFE4152A-A320-4022-BD88-210A1D4ABEB1}" srcId="{40F4AB5B-9F41-4822-A279-FEAFCC81E329}" destId="{32BD2F8E-1B4F-4386-A7D8-88C025989DBA}" srcOrd="4" destOrd="0" parTransId="{B2DE6520-F039-47F9-ABB7-99415B44ABD7}" sibTransId="{FB59F2DE-CDAF-4AE8-84F9-2A80E9559C9A}"/>
    <dgm:cxn modelId="{90F69938-F54F-4E78-8DD1-E465DF2E7B72}" srcId="{40F4AB5B-9F41-4822-A279-FEAFCC81E329}" destId="{58ADFA55-6FAB-4B35-B9CC-B13443EE7B0E}" srcOrd="0" destOrd="0" parTransId="{1F7EE70D-7D8B-4A35-BA79-FAC6418EEE3F}" sibTransId="{6F953497-96F2-4876-9C89-15130959909C}"/>
    <dgm:cxn modelId="{7B70CD5F-1114-4A75-B50D-2F86F0386F6C}" type="presOf" srcId="{40F4AB5B-9F41-4822-A279-FEAFCC81E329}" destId="{95BD5C37-3A14-4D0C-8D59-93078AA72504}" srcOrd="0" destOrd="0" presId="urn:microsoft.com/office/officeart/2016/7/layout/RepeatingBendingProcessNew"/>
    <dgm:cxn modelId="{EBCD6C6D-2F10-4F19-82D8-9503ED5DB760}" type="presOf" srcId="{18D81B2E-AD0A-4789-ADB2-52F4A5F3C831}" destId="{2BE192CC-2FC4-47B1-8639-D7ECB5C99B70}" srcOrd="0" destOrd="0" presId="urn:microsoft.com/office/officeart/2016/7/layout/RepeatingBendingProcessNew"/>
    <dgm:cxn modelId="{5F5A7F53-DA88-447E-A027-5467B0F59D10}" type="presOf" srcId="{D32D7279-07FD-4807-9BA7-307044EFDC8F}" destId="{7FE8B664-B155-4AEE-9794-079A31310716}" srcOrd="1" destOrd="0" presId="urn:microsoft.com/office/officeart/2016/7/layout/RepeatingBendingProcessNew"/>
    <dgm:cxn modelId="{B319AC78-9280-45B4-9A9A-642C08D3F1E3}" type="presOf" srcId="{58ADFA55-6FAB-4B35-B9CC-B13443EE7B0E}" destId="{F823F315-76E1-4BB9-A500-CF605852EF05}" srcOrd="0" destOrd="0" presId="urn:microsoft.com/office/officeart/2016/7/layout/RepeatingBendingProcessNew"/>
    <dgm:cxn modelId="{AAEE1C9E-DF1E-4D4A-8497-B98A13C44E6A}" type="presOf" srcId="{D32D7279-07FD-4807-9BA7-307044EFDC8F}" destId="{81142EE4-107C-4857-90AB-09AB2224FD82}" srcOrd="0" destOrd="0" presId="urn:microsoft.com/office/officeart/2016/7/layout/RepeatingBendingProcessNew"/>
    <dgm:cxn modelId="{416FD9B5-09CD-471C-AFF7-B51BA15D4A81}" srcId="{40F4AB5B-9F41-4822-A279-FEAFCC81E329}" destId="{0D201185-3F10-4B44-82EE-F8992430DDDC}" srcOrd="2" destOrd="0" parTransId="{C30B7FAC-F14A-402F-BD81-57D22B1C0845}" sibTransId="{D32D7279-07FD-4807-9BA7-307044EFDC8F}"/>
    <dgm:cxn modelId="{EDADD7BD-A17B-476E-AEA9-C0774EA52C56}" type="presOf" srcId="{32BD2F8E-1B4F-4386-A7D8-88C025989DBA}" destId="{040AD176-3A99-41D9-8B74-942E7CAF6B35}" srcOrd="0" destOrd="0" presId="urn:microsoft.com/office/officeart/2016/7/layout/RepeatingBendingProcessNew"/>
    <dgm:cxn modelId="{D9B061D6-E0D5-44A6-9F41-033AA089B286}" type="presOf" srcId="{5E6DD903-EEEE-4552-B607-DEE1539D3783}" destId="{CB518750-C807-46B6-93C3-B7A0426AE2EB}" srcOrd="1" destOrd="0" presId="urn:microsoft.com/office/officeart/2016/7/layout/RepeatingBendingProcessNew"/>
    <dgm:cxn modelId="{904137DB-23FA-415F-B753-2E08AE084A7F}" type="presOf" srcId="{6F953497-96F2-4876-9C89-15130959909C}" destId="{876E041A-5636-492A-8325-8D093142A0F5}" srcOrd="0" destOrd="0" presId="urn:microsoft.com/office/officeart/2016/7/layout/RepeatingBendingProcessNew"/>
    <dgm:cxn modelId="{B6FBA5F5-DBF7-4DE0-9D8A-9C047A82BA5D}" type="presOf" srcId="{5E6DD903-EEEE-4552-B607-DEE1539D3783}" destId="{C5FDBFB6-31C4-4787-85B0-FD1D7B08A23F}" srcOrd="0" destOrd="0" presId="urn:microsoft.com/office/officeart/2016/7/layout/RepeatingBendingProcessNew"/>
    <dgm:cxn modelId="{09963EF8-23EB-48ED-8B3B-88817CB58D76}" srcId="{40F4AB5B-9F41-4822-A279-FEAFCC81E329}" destId="{1AD851F7-93CF-4AFB-9E0A-EA3371227651}" srcOrd="3" destOrd="0" parTransId="{0EF85F06-2E60-4108-B2BF-5B781617219C}" sibTransId="{C6ABE7A6-E819-4480-84F4-35F28DE0FA58}"/>
    <dgm:cxn modelId="{38D7ADF8-4767-4440-8062-EF75FBCE14D0}" type="presOf" srcId="{C6ABE7A6-E819-4480-84F4-35F28DE0FA58}" destId="{31D8F955-2CE7-4CD3-B3C3-21B0052030CE}" srcOrd="1" destOrd="0" presId="urn:microsoft.com/office/officeart/2016/7/layout/RepeatingBendingProcessNew"/>
    <dgm:cxn modelId="{BCE39DFC-3510-4E54-8772-855B648BFE3B}" srcId="{40F4AB5B-9F41-4822-A279-FEAFCC81E329}" destId="{18D81B2E-AD0A-4789-ADB2-52F4A5F3C831}" srcOrd="1" destOrd="0" parTransId="{BCD4F136-8C8B-48A5-8866-12C52E32A757}" sibTransId="{5E6DD903-EEEE-4552-B607-DEE1539D3783}"/>
    <dgm:cxn modelId="{908B4886-32EA-4BBA-AC58-D0045A081064}" type="presParOf" srcId="{95BD5C37-3A14-4D0C-8D59-93078AA72504}" destId="{F823F315-76E1-4BB9-A500-CF605852EF05}" srcOrd="0" destOrd="0" presId="urn:microsoft.com/office/officeart/2016/7/layout/RepeatingBendingProcessNew"/>
    <dgm:cxn modelId="{B3019DC6-4FE3-4A9B-885A-66923B095F59}" type="presParOf" srcId="{95BD5C37-3A14-4D0C-8D59-93078AA72504}" destId="{876E041A-5636-492A-8325-8D093142A0F5}" srcOrd="1" destOrd="0" presId="urn:microsoft.com/office/officeart/2016/7/layout/RepeatingBendingProcessNew"/>
    <dgm:cxn modelId="{2C59F2EA-7D4C-4DE3-B577-BB88C98DC06D}" type="presParOf" srcId="{876E041A-5636-492A-8325-8D093142A0F5}" destId="{C4D55583-DAF8-4DD3-97AF-ADC6A6B0D0D4}" srcOrd="0" destOrd="0" presId="urn:microsoft.com/office/officeart/2016/7/layout/RepeatingBendingProcessNew"/>
    <dgm:cxn modelId="{77D2F001-1F83-4808-AC7C-DE7EAEDA33FE}" type="presParOf" srcId="{95BD5C37-3A14-4D0C-8D59-93078AA72504}" destId="{2BE192CC-2FC4-47B1-8639-D7ECB5C99B70}" srcOrd="2" destOrd="0" presId="urn:microsoft.com/office/officeart/2016/7/layout/RepeatingBendingProcessNew"/>
    <dgm:cxn modelId="{1F229437-D5D0-4709-A658-0321F2E41D52}" type="presParOf" srcId="{95BD5C37-3A14-4D0C-8D59-93078AA72504}" destId="{C5FDBFB6-31C4-4787-85B0-FD1D7B08A23F}" srcOrd="3" destOrd="0" presId="urn:microsoft.com/office/officeart/2016/7/layout/RepeatingBendingProcessNew"/>
    <dgm:cxn modelId="{93DA1043-95E1-4355-87B9-8958CD8A6DCD}" type="presParOf" srcId="{C5FDBFB6-31C4-4787-85B0-FD1D7B08A23F}" destId="{CB518750-C807-46B6-93C3-B7A0426AE2EB}" srcOrd="0" destOrd="0" presId="urn:microsoft.com/office/officeart/2016/7/layout/RepeatingBendingProcessNew"/>
    <dgm:cxn modelId="{7F3A4D77-FD65-40D1-A109-28FF3DF33099}" type="presParOf" srcId="{95BD5C37-3A14-4D0C-8D59-93078AA72504}" destId="{82C8D901-778E-4C4D-A566-ABC9116BA90F}" srcOrd="4" destOrd="0" presId="urn:microsoft.com/office/officeart/2016/7/layout/RepeatingBendingProcessNew"/>
    <dgm:cxn modelId="{0AFC89A6-10D9-497F-AA4D-F43C246F1857}" type="presParOf" srcId="{95BD5C37-3A14-4D0C-8D59-93078AA72504}" destId="{81142EE4-107C-4857-90AB-09AB2224FD82}" srcOrd="5" destOrd="0" presId="urn:microsoft.com/office/officeart/2016/7/layout/RepeatingBendingProcessNew"/>
    <dgm:cxn modelId="{04FA784D-46F8-4F89-965E-26B90F70DC47}" type="presParOf" srcId="{81142EE4-107C-4857-90AB-09AB2224FD82}" destId="{7FE8B664-B155-4AEE-9794-079A31310716}" srcOrd="0" destOrd="0" presId="urn:microsoft.com/office/officeart/2016/7/layout/RepeatingBendingProcessNew"/>
    <dgm:cxn modelId="{71B1588E-7C27-4007-8512-AE9E00E2BA30}" type="presParOf" srcId="{95BD5C37-3A14-4D0C-8D59-93078AA72504}" destId="{740F85C1-5107-4B69-A4E8-305122F0DA2C}" srcOrd="6" destOrd="0" presId="urn:microsoft.com/office/officeart/2016/7/layout/RepeatingBendingProcessNew"/>
    <dgm:cxn modelId="{12D97F15-2BE3-4C2C-9C34-78231AA944E6}" type="presParOf" srcId="{95BD5C37-3A14-4D0C-8D59-93078AA72504}" destId="{0A95D9DD-1B19-4281-8161-DD298E3CC274}" srcOrd="7" destOrd="0" presId="urn:microsoft.com/office/officeart/2016/7/layout/RepeatingBendingProcessNew"/>
    <dgm:cxn modelId="{78DD293B-60C3-41DB-BFE9-70B08F529BED}" type="presParOf" srcId="{0A95D9DD-1B19-4281-8161-DD298E3CC274}" destId="{31D8F955-2CE7-4CD3-B3C3-21B0052030CE}" srcOrd="0" destOrd="0" presId="urn:microsoft.com/office/officeart/2016/7/layout/RepeatingBendingProcessNew"/>
    <dgm:cxn modelId="{4CADCCF3-7F04-400C-B601-DDA0C723AD1C}" type="presParOf" srcId="{95BD5C37-3A14-4D0C-8D59-93078AA72504}" destId="{040AD176-3A99-41D9-8B74-942E7CAF6B35}" srcOrd="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041A-5636-492A-8325-8D093142A0F5}">
      <dsp:nvSpPr>
        <dsp:cNvPr id="0" name=""/>
        <dsp:cNvSpPr/>
      </dsp:nvSpPr>
      <dsp:spPr>
        <a:xfrm>
          <a:off x="2841618" y="965659"/>
          <a:ext cx="1040013" cy="309420"/>
        </a:xfrm>
        <a:custGeom>
          <a:avLst/>
          <a:gdLst/>
          <a:ahLst/>
          <a:cxnLst/>
          <a:rect l="0" t="0" r="0" b="0"/>
          <a:pathLst>
            <a:path>
              <a:moveTo>
                <a:pt x="0" y="0"/>
              </a:moveTo>
              <a:lnTo>
                <a:pt x="537106" y="0"/>
              </a:lnTo>
              <a:lnTo>
                <a:pt x="537106" y="309420"/>
              </a:lnTo>
              <a:lnTo>
                <a:pt x="1040013" y="3094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3764" y="1118730"/>
        <a:ext cx="55721" cy="3279"/>
      </dsp:txXfrm>
    </dsp:sp>
    <dsp:sp modelId="{F823F315-76E1-4BB9-A500-CF605852EF05}">
      <dsp:nvSpPr>
        <dsp:cNvPr id="0" name=""/>
        <dsp:cNvSpPr/>
      </dsp:nvSpPr>
      <dsp:spPr>
        <a:xfrm>
          <a:off x="4955" y="0"/>
          <a:ext cx="2838462" cy="193131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00" tIns="73267" rIns="69800" bIns="73267" numCol="1" spcCol="1270" anchor="ctr" anchorCtr="0">
          <a:noAutofit/>
        </a:bodyPr>
        <a:lstStyle/>
        <a:p>
          <a:pPr marL="0" lvl="0" indent="0" algn="ctr" defTabSz="533400">
            <a:lnSpc>
              <a:spcPct val="90000"/>
            </a:lnSpc>
            <a:spcBef>
              <a:spcPct val="0"/>
            </a:spcBef>
            <a:spcAft>
              <a:spcPct val="35000"/>
            </a:spcAft>
            <a:buNone/>
          </a:pPr>
          <a:r>
            <a:rPr lang="hu-HU" sz="1200" b="0" i="0" kern="1200" dirty="0"/>
            <a:t>Egy adathalmaz </a:t>
          </a:r>
          <a:r>
            <a:rPr lang="hu-HU" sz="1200" b="1" i="0" kern="1200" dirty="0" err="1"/>
            <a:t>klaszterezhetőség</a:t>
          </a:r>
          <a:r>
            <a:rPr lang="hu-HU" sz="1200" b="0" i="0" kern="1200" dirty="0" err="1"/>
            <a:t>ének</a:t>
          </a:r>
          <a:r>
            <a:rPr lang="hu-HU" sz="1200" b="0" i="0" kern="1200" dirty="0"/>
            <a:t> (</a:t>
          </a:r>
          <a:r>
            <a:rPr lang="hu-HU" sz="1200" b="1" i="0" kern="1200" dirty="0" err="1"/>
            <a:t>clustering</a:t>
          </a:r>
          <a:r>
            <a:rPr lang="hu-HU" sz="1200" b="1" i="0" kern="1200" dirty="0"/>
            <a:t> </a:t>
          </a:r>
          <a:r>
            <a:rPr lang="hu-HU" sz="1200" b="1" i="0" kern="1200" dirty="0" err="1"/>
            <a:t>tendency</a:t>
          </a:r>
          <a:r>
            <a:rPr lang="hu-HU" sz="1200" b="0" i="0" kern="1200" dirty="0"/>
            <a:t>) megállapítása, azaz annak megkülönböztetése, hogy az adatokban ténylegesen van-e nem-véletlen szerkezet.</a:t>
          </a:r>
          <a:endParaRPr lang="en-US" sz="1200" kern="1200" dirty="0"/>
        </a:p>
      </dsp:txBody>
      <dsp:txXfrm>
        <a:off x="4955" y="0"/>
        <a:ext cx="2838462" cy="1931319"/>
      </dsp:txXfrm>
    </dsp:sp>
    <dsp:sp modelId="{C5FDBFB6-31C4-4787-85B0-FD1D7B08A23F}">
      <dsp:nvSpPr>
        <dsp:cNvPr id="0" name=""/>
        <dsp:cNvSpPr/>
      </dsp:nvSpPr>
      <dsp:spPr>
        <a:xfrm>
          <a:off x="838589" y="1700619"/>
          <a:ext cx="3787675" cy="678975"/>
        </a:xfrm>
        <a:custGeom>
          <a:avLst/>
          <a:gdLst/>
          <a:ahLst/>
          <a:cxnLst/>
          <a:rect l="0" t="0" r="0" b="0"/>
          <a:pathLst>
            <a:path>
              <a:moveTo>
                <a:pt x="3787675" y="0"/>
              </a:moveTo>
              <a:lnTo>
                <a:pt x="3787675" y="356587"/>
              </a:lnTo>
              <a:lnTo>
                <a:pt x="0" y="356587"/>
              </a:lnTo>
              <a:lnTo>
                <a:pt x="0" y="678975"/>
              </a:lnTo>
            </a:path>
          </a:pathLst>
        </a:custGeom>
        <a:noFill/>
        <a:ln w="6350" cap="flat" cmpd="sng" algn="ctr">
          <a:solidFill>
            <a:schemeClr val="accent5">
              <a:hueOff val="-2252848"/>
              <a:satOff val="-5806"/>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6087" y="2038467"/>
        <a:ext cx="192678" cy="3279"/>
      </dsp:txXfrm>
    </dsp:sp>
    <dsp:sp modelId="{2BE192CC-2FC4-47B1-8639-D7ECB5C99B70}">
      <dsp:nvSpPr>
        <dsp:cNvPr id="0" name=""/>
        <dsp:cNvSpPr/>
      </dsp:nvSpPr>
      <dsp:spPr>
        <a:xfrm>
          <a:off x="3914031" y="847740"/>
          <a:ext cx="1424466" cy="854679"/>
        </a:xfrm>
        <a:prstGeom prst="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00" tIns="73267" rIns="69800" bIns="73267" numCol="1" spcCol="1270" anchor="ctr" anchorCtr="0">
          <a:noAutofit/>
        </a:bodyPr>
        <a:lstStyle/>
        <a:p>
          <a:pPr marL="0" lvl="0" indent="0" algn="ctr" defTabSz="533400">
            <a:lnSpc>
              <a:spcPct val="90000"/>
            </a:lnSpc>
            <a:spcBef>
              <a:spcPct val="0"/>
            </a:spcBef>
            <a:spcAft>
              <a:spcPct val="35000"/>
            </a:spcAft>
            <a:buNone/>
          </a:pPr>
          <a:r>
            <a:rPr lang="hu-HU" sz="1200" b="0" i="0" kern="1200" dirty="0"/>
            <a:t>A klaszterek helyes számának meghatározása.</a:t>
          </a:r>
          <a:endParaRPr lang="en-US" sz="1200" kern="1200" dirty="0"/>
        </a:p>
      </dsp:txBody>
      <dsp:txXfrm>
        <a:off x="3914031" y="847740"/>
        <a:ext cx="1424466" cy="854679"/>
      </dsp:txXfrm>
    </dsp:sp>
    <dsp:sp modelId="{81142EE4-107C-4857-90AB-09AB2224FD82}">
      <dsp:nvSpPr>
        <dsp:cNvPr id="0" name=""/>
        <dsp:cNvSpPr/>
      </dsp:nvSpPr>
      <dsp:spPr>
        <a:xfrm>
          <a:off x="1670422" y="3059872"/>
          <a:ext cx="297027" cy="91440"/>
        </a:xfrm>
        <a:custGeom>
          <a:avLst/>
          <a:gdLst/>
          <a:ahLst/>
          <a:cxnLst/>
          <a:rect l="0" t="0" r="0" b="0"/>
          <a:pathLst>
            <a:path>
              <a:moveTo>
                <a:pt x="0" y="45720"/>
              </a:moveTo>
              <a:lnTo>
                <a:pt x="297027" y="45720"/>
              </a:lnTo>
            </a:path>
          </a:pathLst>
        </a:custGeom>
        <a:noFill/>
        <a:ln w="6350" cap="flat" cmpd="sng" algn="ctr">
          <a:solidFill>
            <a:schemeClr val="accent5">
              <a:hueOff val="-4505695"/>
              <a:satOff val="-11613"/>
              <a:lumOff val="-784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10745" y="3103953"/>
        <a:ext cx="16381" cy="3279"/>
      </dsp:txXfrm>
    </dsp:sp>
    <dsp:sp modelId="{82C8D901-778E-4C4D-A566-ABC9116BA90F}">
      <dsp:nvSpPr>
        <dsp:cNvPr id="0" name=""/>
        <dsp:cNvSpPr/>
      </dsp:nvSpPr>
      <dsp:spPr>
        <a:xfrm>
          <a:off x="4955" y="2411994"/>
          <a:ext cx="1667266" cy="1387196"/>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00" tIns="73267" rIns="69800" bIns="73267" numCol="1" spcCol="1270" anchor="ctr" anchorCtr="0">
          <a:noAutofit/>
        </a:bodyPr>
        <a:lstStyle/>
        <a:p>
          <a:pPr marL="0" lvl="0" indent="0" algn="ctr" defTabSz="533400">
            <a:lnSpc>
              <a:spcPct val="90000"/>
            </a:lnSpc>
            <a:spcBef>
              <a:spcPct val="0"/>
            </a:spcBef>
            <a:spcAft>
              <a:spcPct val="35000"/>
            </a:spcAft>
            <a:buNone/>
          </a:pPr>
          <a:r>
            <a:rPr lang="hu-HU" sz="1200" b="0" i="0" kern="1200" dirty="0"/>
            <a:t>Annak kiértékelése külső információkra való hivatkozás </a:t>
          </a:r>
          <a:r>
            <a:rPr lang="hu-HU" sz="1200" b="1" i="1" kern="1200" dirty="0"/>
            <a:t>nélkül</a:t>
          </a:r>
          <a:r>
            <a:rPr lang="hu-HU" sz="1200" b="0" i="0" kern="1200" dirty="0"/>
            <a:t>, hogy egy klaszteranalízis eredménye milyen jól illeszkedik az adatokra.</a:t>
          </a:r>
          <a:endParaRPr lang="en-US" sz="1200" kern="1200" dirty="0"/>
        </a:p>
      </dsp:txBody>
      <dsp:txXfrm>
        <a:off x="4955" y="2411994"/>
        <a:ext cx="1667266" cy="1387196"/>
      </dsp:txXfrm>
    </dsp:sp>
    <dsp:sp modelId="{0A95D9DD-1B19-4281-8161-DD298E3CC274}">
      <dsp:nvSpPr>
        <dsp:cNvPr id="0" name=""/>
        <dsp:cNvSpPr/>
      </dsp:nvSpPr>
      <dsp:spPr>
        <a:xfrm>
          <a:off x="3582169" y="3059872"/>
          <a:ext cx="297027" cy="91440"/>
        </a:xfrm>
        <a:custGeom>
          <a:avLst/>
          <a:gdLst/>
          <a:ahLst/>
          <a:cxnLst/>
          <a:rect l="0" t="0" r="0" b="0"/>
          <a:pathLst>
            <a:path>
              <a:moveTo>
                <a:pt x="0" y="45720"/>
              </a:moveTo>
              <a:lnTo>
                <a:pt x="297027"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2492" y="3103953"/>
        <a:ext cx="16381" cy="3279"/>
      </dsp:txXfrm>
    </dsp:sp>
    <dsp:sp modelId="{740F85C1-5107-4B69-A4E8-305122F0DA2C}">
      <dsp:nvSpPr>
        <dsp:cNvPr id="0" name=""/>
        <dsp:cNvSpPr/>
      </dsp:nvSpPr>
      <dsp:spPr>
        <a:xfrm>
          <a:off x="1999849" y="2324526"/>
          <a:ext cx="1584120" cy="1562132"/>
        </a:xfrm>
        <a:prstGeom prst="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00" tIns="73267" rIns="69800" bIns="73267" numCol="1" spcCol="1270" anchor="ctr" anchorCtr="0">
          <a:noAutofit/>
        </a:bodyPr>
        <a:lstStyle/>
        <a:p>
          <a:pPr marL="0" lvl="0" indent="0" algn="ctr" defTabSz="533400">
            <a:lnSpc>
              <a:spcPct val="90000"/>
            </a:lnSpc>
            <a:spcBef>
              <a:spcPct val="0"/>
            </a:spcBef>
            <a:spcAft>
              <a:spcPct val="35000"/>
            </a:spcAft>
            <a:buNone/>
          </a:pPr>
          <a:r>
            <a:rPr lang="hu-HU" sz="1200" b="0" i="0" kern="1200" dirty="0"/>
            <a:t>Egy klaszteranalízis eredményének összehasonlítása külsőleg ismert eredményekkel, mint például külsőleg biztosított osztálycímkék.</a:t>
          </a:r>
          <a:endParaRPr lang="en-US" sz="1200" kern="1200" dirty="0"/>
        </a:p>
      </dsp:txBody>
      <dsp:txXfrm>
        <a:off x="1999849" y="2324526"/>
        <a:ext cx="1584120" cy="1562132"/>
      </dsp:txXfrm>
    </dsp:sp>
    <dsp:sp modelId="{040AD176-3A99-41D9-8B74-942E7CAF6B35}">
      <dsp:nvSpPr>
        <dsp:cNvPr id="0" name=""/>
        <dsp:cNvSpPr/>
      </dsp:nvSpPr>
      <dsp:spPr>
        <a:xfrm>
          <a:off x="3911597" y="2499360"/>
          <a:ext cx="1421944" cy="1212465"/>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00" tIns="73267" rIns="69800" bIns="73267" numCol="1" spcCol="1270" anchor="ctr" anchorCtr="0">
          <a:noAutofit/>
        </a:bodyPr>
        <a:lstStyle/>
        <a:p>
          <a:pPr marL="0" lvl="0" indent="0" algn="ctr" defTabSz="533400">
            <a:lnSpc>
              <a:spcPct val="90000"/>
            </a:lnSpc>
            <a:spcBef>
              <a:spcPct val="0"/>
            </a:spcBef>
            <a:spcAft>
              <a:spcPct val="35000"/>
            </a:spcAft>
            <a:buNone/>
          </a:pPr>
          <a:r>
            <a:rPr lang="hu-HU" sz="1200" b="0" i="0" kern="1200" dirty="0"/>
            <a:t>Két klaszterhalmaz összehasonlítása annak meghatározására, hogy melyik a jobb.</a:t>
          </a:r>
          <a:endParaRPr lang="en-US" sz="1200" kern="1200" dirty="0"/>
        </a:p>
      </dsp:txBody>
      <dsp:txXfrm>
        <a:off x="3911597" y="2499360"/>
        <a:ext cx="1421944" cy="121246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AC3B1-BD1C-46F3-88C4-82D0C48DDCB4}" type="datetimeFigureOut">
              <a:rPr lang="hu-HU" smtClean="0"/>
              <a:t>2022. 10. 13.</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B3222-2CBC-46C0-9BBF-479C8E38D686}" type="slidenum">
              <a:rPr lang="hu-HU" smtClean="0"/>
              <a:t>‹#›</a:t>
            </a:fld>
            <a:endParaRPr lang="hu-HU"/>
          </a:p>
        </p:txBody>
      </p:sp>
    </p:spTree>
    <p:extLst>
      <p:ext uri="{BB962C8B-B14F-4D97-AF65-F5344CB8AC3E}">
        <p14:creationId xmlns:p14="http://schemas.microsoft.com/office/powerpoint/2010/main" val="1705393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b="0" i="0" dirty="0">
                <a:solidFill>
                  <a:srgbClr val="000000"/>
                </a:solidFill>
                <a:effectLst/>
                <a:latin typeface="Verdana" panose="020B0604030504040204" pitchFamily="34" charset="0"/>
              </a:rPr>
              <a:t>Első lépésként kiválasztunk </a:t>
            </a:r>
            <a:r>
              <a:rPr lang="hu-HU" dirty="0"/>
              <a:t>K </a:t>
            </a:r>
            <a:r>
              <a:rPr lang="hu-HU" b="0" i="0" dirty="0">
                <a:solidFill>
                  <a:srgbClr val="000000"/>
                </a:solidFill>
                <a:effectLst/>
                <a:latin typeface="Verdana" panose="020B0604030504040204" pitchFamily="34" charset="0"/>
              </a:rPr>
              <a:t>darab kezdő középpontot, ahol </a:t>
            </a:r>
            <a:r>
              <a:rPr lang="hu-HU" dirty="0"/>
              <a:t>K </a:t>
            </a:r>
            <a:r>
              <a:rPr lang="hu-HU" b="0" i="0" dirty="0">
                <a:solidFill>
                  <a:srgbClr val="000000"/>
                </a:solidFill>
                <a:effectLst/>
                <a:latin typeface="Verdana" panose="020B0604030504040204" pitchFamily="34" charset="0"/>
              </a:rPr>
              <a:t>a felhasználó által megadott paraméter, nevezetesen a klaszterek kívánt száma. Ezután minden adatpontot a hozzá legközelebb eső középponthoz rendelünk, és az így képzett csoportok lesznek a kiinduló klaszterek. Ezután mindegyik klaszter középpontját a klaszterhez rendelt pontok alapján frissítjük. A hozzárendelési és frissítési lépéseket felváltva folytatjuk addig, amíg egyetlen pont sem vált klasztert, vagy ezzel egyenértékűen, míg a középpontok ugyanazok nem maradnak.</a:t>
            </a:r>
            <a:endParaRPr lang="hu-HU" dirty="0"/>
          </a:p>
        </p:txBody>
      </p:sp>
      <p:sp>
        <p:nvSpPr>
          <p:cNvPr id="4" name="Dia számának helye 3"/>
          <p:cNvSpPr>
            <a:spLocks noGrp="1"/>
          </p:cNvSpPr>
          <p:nvPr>
            <p:ph type="sldNum" sz="quarter" idx="5"/>
          </p:nvPr>
        </p:nvSpPr>
        <p:spPr/>
        <p:txBody>
          <a:bodyPr/>
          <a:lstStyle/>
          <a:p>
            <a:fld id="{874B3222-2CBC-46C0-9BBF-479C8E38D686}" type="slidenum">
              <a:rPr lang="hu-HU" smtClean="0"/>
              <a:t>8</a:t>
            </a:fld>
            <a:endParaRPr lang="hu-HU"/>
          </a:p>
        </p:txBody>
      </p:sp>
    </p:spTree>
    <p:extLst>
      <p:ext uri="{BB962C8B-B14F-4D97-AF65-F5344CB8AC3E}">
        <p14:creationId xmlns:p14="http://schemas.microsoft.com/office/powerpoint/2010/main" val="2297196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b="1" dirty="0">
                <a:solidFill>
                  <a:srgbClr val="000000"/>
                </a:solidFill>
                <a:effectLst/>
                <a:latin typeface="Verdana" panose="020B0604030504040204" pitchFamily="34" charset="0"/>
              </a:rPr>
              <a:t>Képesnek lenni annak megkülönböztetésére, hogy van-e az adatokban nem-véletlen szerkezet, csupán a klaszterellenőrzés egyik fontos szempontja. Az alábbiakban a klaszterellenőrzés néhány fontos kérdését soroljuk fel.</a:t>
            </a:r>
          </a:p>
          <a:p>
            <a:endParaRPr lang="hu-HU" dirty="0"/>
          </a:p>
        </p:txBody>
      </p:sp>
      <p:sp>
        <p:nvSpPr>
          <p:cNvPr id="4" name="Dia számának helye 3"/>
          <p:cNvSpPr>
            <a:spLocks noGrp="1"/>
          </p:cNvSpPr>
          <p:nvPr>
            <p:ph type="sldNum" sz="quarter" idx="5"/>
          </p:nvPr>
        </p:nvSpPr>
        <p:spPr/>
        <p:txBody>
          <a:bodyPr/>
          <a:lstStyle/>
          <a:p>
            <a:fld id="{874B3222-2CBC-46C0-9BBF-479C8E38D686}" type="slidenum">
              <a:rPr lang="hu-HU" smtClean="0"/>
              <a:t>11</a:t>
            </a:fld>
            <a:endParaRPr lang="hu-HU"/>
          </a:p>
        </p:txBody>
      </p:sp>
    </p:spTree>
    <p:extLst>
      <p:ext uri="{BB962C8B-B14F-4D97-AF65-F5344CB8AC3E}">
        <p14:creationId xmlns:p14="http://schemas.microsoft.com/office/powerpoint/2010/main" val="1220597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6E4DB4-8212-C4AE-E6C1-BCF25EA6FECB}"/>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237CFE91-CA06-8D82-7D8C-6416834970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B639F910-4AEE-2A94-DD3A-477465CC6331}"/>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5" name="Élőláb helye 4">
            <a:extLst>
              <a:ext uri="{FF2B5EF4-FFF2-40B4-BE49-F238E27FC236}">
                <a16:creationId xmlns:a16="http://schemas.microsoft.com/office/drawing/2014/main" id="{20A112F7-8B08-ED55-2490-8FEDA9F71BBD}"/>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4A759DC-88C7-9527-B83F-AFA5AFA466D3}"/>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99599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E58BE2A-881C-54BD-1553-E98463677756}"/>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6978C449-7BF2-7C47-EC9F-9B5FA302F1A6}"/>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D3A74ACF-56F9-4C7E-C5D2-24EE460B361D}"/>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5" name="Élőláb helye 4">
            <a:extLst>
              <a:ext uri="{FF2B5EF4-FFF2-40B4-BE49-F238E27FC236}">
                <a16:creationId xmlns:a16="http://schemas.microsoft.com/office/drawing/2014/main" id="{FD06FD3C-B4A4-546C-B83F-BBB6567F4DB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5FDB6F4-534A-1FD5-9318-5FFEA15CE6CB}"/>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2547476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3707962F-4D96-6BF8-08EF-D7DA7792F2EC}"/>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B126CA90-A479-018B-3A2A-4E1F7BCDD036}"/>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56610A0F-7515-2B84-37D7-388310DA1875}"/>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5" name="Élőláb helye 4">
            <a:extLst>
              <a:ext uri="{FF2B5EF4-FFF2-40B4-BE49-F238E27FC236}">
                <a16:creationId xmlns:a16="http://schemas.microsoft.com/office/drawing/2014/main" id="{484EC103-36EF-17F3-FE2A-EEEF55148F0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D85B5AAA-89DC-1801-41C0-78A20D74C2E9}"/>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4280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6D607B8-A43C-8E77-F05A-BB6DAA53117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1D034253-446D-4C05-7C76-0B429F17B405}"/>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8A19E7C-4524-450B-4284-44BEC71A6DA0}"/>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5" name="Élőláb helye 4">
            <a:extLst>
              <a:ext uri="{FF2B5EF4-FFF2-40B4-BE49-F238E27FC236}">
                <a16:creationId xmlns:a16="http://schemas.microsoft.com/office/drawing/2014/main" id="{E354E3C9-29C5-2142-382A-35B139C8FBB6}"/>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EB236B6E-1328-5BAE-4F8A-AEAA259A9965}"/>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2654096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EC0C47C-54B1-3744-9C41-452B97D03BD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29F4B7DA-D2F8-0851-FC98-8F7886AD0D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5B9925E5-45C9-156D-6B0D-C2B6CEC8CE8F}"/>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5" name="Élőláb helye 4">
            <a:extLst>
              <a:ext uri="{FF2B5EF4-FFF2-40B4-BE49-F238E27FC236}">
                <a16:creationId xmlns:a16="http://schemas.microsoft.com/office/drawing/2014/main" id="{A31C65ED-C404-EB43-2858-7CAFD072C24B}"/>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A97AC75D-F54E-9309-500D-3DBA4C53E014}"/>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120632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2C5A9C3-C1A5-AB0C-FF5E-C63D3FD2F44F}"/>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CE73B88-A98D-4E74-017F-74A1BB51015F}"/>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35483FE-3CD7-EE7D-74BE-BF2DCB9FECE6}"/>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3AC5C147-9EED-2188-766B-59B31B555F87}"/>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6" name="Élőláb helye 5">
            <a:extLst>
              <a:ext uri="{FF2B5EF4-FFF2-40B4-BE49-F238E27FC236}">
                <a16:creationId xmlns:a16="http://schemas.microsoft.com/office/drawing/2014/main" id="{12529A54-584A-38BA-D0DC-BCB7367448E2}"/>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11D4A27-947C-FC1B-86F1-D21C8F819432}"/>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2687837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3202BD4-8373-CAAB-0A63-3BBA151FE7A9}"/>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C7739949-E354-B917-1683-693DAC7A4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ACF14B4E-54B4-06CB-2E0E-07C0F0D55B10}"/>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F0A62F3A-9A81-3F2A-C72C-72B3AAC56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E31411BC-6753-9A3F-F08C-681AD243FEF9}"/>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58225FA1-9084-94A0-F22D-DA67A821A990}"/>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8" name="Élőláb helye 7">
            <a:extLst>
              <a:ext uri="{FF2B5EF4-FFF2-40B4-BE49-F238E27FC236}">
                <a16:creationId xmlns:a16="http://schemas.microsoft.com/office/drawing/2014/main" id="{88136191-F950-C200-BABF-26053CDC0473}"/>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A8EC6CBC-A857-46A1-EFEF-0CB861DEA38C}"/>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383091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D96656E-CAB3-2FE4-DD19-89E17912F270}"/>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302F1B92-082D-B90E-D00C-BF9389E74F51}"/>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4" name="Élőláb helye 3">
            <a:extLst>
              <a:ext uri="{FF2B5EF4-FFF2-40B4-BE49-F238E27FC236}">
                <a16:creationId xmlns:a16="http://schemas.microsoft.com/office/drawing/2014/main" id="{8D37B41B-DFE1-0372-0DC7-EDC2B0B5221F}"/>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C95E2DFB-9F7E-818C-3984-312CD4E2CB34}"/>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246291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67C31BF2-6CB4-BFA3-9DCD-0CD86982A950}"/>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3" name="Élőláb helye 2">
            <a:extLst>
              <a:ext uri="{FF2B5EF4-FFF2-40B4-BE49-F238E27FC236}">
                <a16:creationId xmlns:a16="http://schemas.microsoft.com/office/drawing/2014/main" id="{87730FAE-A600-70DC-58EE-A915BA7A4573}"/>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DBD2000E-8E75-62B6-1433-5F77F2055C10}"/>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648041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FB49841-7C9B-B35C-C3AA-5257E840653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2F7CBAAC-5AE2-46A6-5D1C-A3EA543B3F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7DBB2B1A-7632-2F7D-1871-C280D77C1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D7831731-FDD5-882B-5C73-71FA5077D2C8}"/>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6" name="Élőláb helye 5">
            <a:extLst>
              <a:ext uri="{FF2B5EF4-FFF2-40B4-BE49-F238E27FC236}">
                <a16:creationId xmlns:a16="http://schemas.microsoft.com/office/drawing/2014/main" id="{67A68FB4-5C31-1386-2AF4-A835D1ACD13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90CCD906-1B79-1A17-50C7-FED05C9D65C0}"/>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637980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AA45007-E902-C706-2515-49970596BC8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20183E0-470E-ECAA-FEE7-E34980F3B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575F87B4-5392-298A-4BF0-DCC24BACD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0730C657-6DB6-D11F-6F02-79BE95EA49A1}"/>
              </a:ext>
            </a:extLst>
          </p:cNvPr>
          <p:cNvSpPr>
            <a:spLocks noGrp="1"/>
          </p:cNvSpPr>
          <p:nvPr>
            <p:ph type="dt" sz="half" idx="10"/>
          </p:nvPr>
        </p:nvSpPr>
        <p:spPr/>
        <p:txBody>
          <a:bodyPr/>
          <a:lstStyle/>
          <a:p>
            <a:fld id="{1202A151-D863-4249-AF01-287593DA9CCD}" type="datetimeFigureOut">
              <a:rPr lang="hu-HU" smtClean="0"/>
              <a:t>2022. 10. 12.</a:t>
            </a:fld>
            <a:endParaRPr lang="hu-HU"/>
          </a:p>
        </p:txBody>
      </p:sp>
      <p:sp>
        <p:nvSpPr>
          <p:cNvPr id="6" name="Élőláb helye 5">
            <a:extLst>
              <a:ext uri="{FF2B5EF4-FFF2-40B4-BE49-F238E27FC236}">
                <a16:creationId xmlns:a16="http://schemas.microsoft.com/office/drawing/2014/main" id="{A0AAC6AF-F527-92A8-3F4D-65CDBB2864D6}"/>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CB51D67-974F-4FAC-E68C-93E39F18DE9A}"/>
              </a:ext>
            </a:extLst>
          </p:cNvPr>
          <p:cNvSpPr>
            <a:spLocks noGrp="1"/>
          </p:cNvSpPr>
          <p:nvPr>
            <p:ph type="sldNum" sz="quarter" idx="12"/>
          </p:nvPr>
        </p:nvSpPr>
        <p:spPr/>
        <p:txBody>
          <a:bodyPr/>
          <a:lstStyle/>
          <a:p>
            <a:fld id="{14B21C40-DE65-4E3C-8AA4-A60620C6D06B}" type="slidenum">
              <a:rPr lang="hu-HU" smtClean="0"/>
              <a:t>‹#›</a:t>
            </a:fld>
            <a:endParaRPr lang="hu-HU"/>
          </a:p>
        </p:txBody>
      </p:sp>
    </p:spTree>
    <p:extLst>
      <p:ext uri="{BB962C8B-B14F-4D97-AF65-F5344CB8AC3E}">
        <p14:creationId xmlns:p14="http://schemas.microsoft.com/office/powerpoint/2010/main" val="1078058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9BA679D8-A74C-4F40-CA2E-E7B1BDFBA2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6F90C2C4-07BF-C556-8C56-E375B86C58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EACC304-EA51-C09D-FF9F-6F3EA5CB8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2A151-D863-4249-AF01-287593DA9CCD}" type="datetimeFigureOut">
              <a:rPr lang="hu-HU" smtClean="0"/>
              <a:t>2022. 10. 12.</a:t>
            </a:fld>
            <a:endParaRPr lang="hu-HU"/>
          </a:p>
        </p:txBody>
      </p:sp>
      <p:sp>
        <p:nvSpPr>
          <p:cNvPr id="5" name="Élőláb helye 4">
            <a:extLst>
              <a:ext uri="{FF2B5EF4-FFF2-40B4-BE49-F238E27FC236}">
                <a16:creationId xmlns:a16="http://schemas.microsoft.com/office/drawing/2014/main" id="{9A8B71C1-3C05-BB18-DD2F-E5409A3C6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BA5D9C75-6C90-6EFC-F8C8-751687FA28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21C40-DE65-4E3C-8AA4-A60620C6D06B}" type="slidenum">
              <a:rPr lang="hu-HU" smtClean="0"/>
              <a:t>‹#›</a:t>
            </a:fld>
            <a:endParaRPr lang="hu-HU"/>
          </a:p>
        </p:txBody>
      </p:sp>
    </p:spTree>
    <p:extLst>
      <p:ext uri="{BB962C8B-B14F-4D97-AF65-F5344CB8AC3E}">
        <p14:creationId xmlns:p14="http://schemas.microsoft.com/office/powerpoint/2010/main" val="4287103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3It88zzbiA" TargetMode="External"/><Relationship Id="rId2" Type="http://schemas.openxmlformats.org/officeDocument/2006/relationships/hyperlink" Target="https://gyires.inf.unideb.hu/KMITT/a04/ch08.html" TargetMode="External"/><Relationship Id="rId1" Type="http://schemas.openxmlformats.org/officeDocument/2006/relationships/slideLayout" Target="../slideLayouts/slideLayout2.xml"/><Relationship Id="rId4" Type="http://schemas.openxmlformats.org/officeDocument/2006/relationships/hyperlink" Target="https://www.youtube.com/watch?v=NxYEzbbpk-4&amp;list=PLzH6n4zXuckpfMu_4Ff8E7Z1behQks5b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yires.inf.unideb.hu/KMITT/a04/ch08s03.html"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gyires.inf.unideb.hu/KMITT/a04/ch08s04.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8176989-CE81-6BAC-7CD0-030967CC666E}"/>
              </a:ext>
            </a:extLst>
          </p:cNvPr>
          <p:cNvSpPr>
            <a:spLocks noGrp="1"/>
          </p:cNvSpPr>
          <p:nvPr>
            <p:ph type="ctrTitle"/>
          </p:nvPr>
        </p:nvSpPr>
        <p:spPr>
          <a:xfrm>
            <a:off x="7464614" y="1783959"/>
            <a:ext cx="4087306" cy="2889114"/>
          </a:xfrm>
        </p:spPr>
        <p:txBody>
          <a:bodyPr anchor="b">
            <a:normAutofit/>
          </a:bodyPr>
          <a:lstStyle/>
          <a:p>
            <a:pPr algn="l"/>
            <a:r>
              <a:rPr lang="hu-HU" sz="3400" b="1" i="0">
                <a:effectLst/>
                <a:latin typeface="Georgia" panose="02040502050405020303" pitchFamily="18" charset="0"/>
              </a:rPr>
              <a:t>Klaszteranalízis</a:t>
            </a:r>
            <a:br>
              <a:rPr lang="hu-HU" sz="3400" b="1" i="0">
                <a:effectLst/>
                <a:latin typeface="Georgia" panose="02040502050405020303" pitchFamily="18" charset="0"/>
              </a:rPr>
            </a:br>
            <a:endParaRPr lang="hu-HU" sz="3400"/>
          </a:p>
        </p:txBody>
      </p:sp>
      <p:sp>
        <p:nvSpPr>
          <p:cNvPr id="3" name="Alcím 2">
            <a:extLst>
              <a:ext uri="{FF2B5EF4-FFF2-40B4-BE49-F238E27FC236}">
                <a16:creationId xmlns:a16="http://schemas.microsoft.com/office/drawing/2014/main" id="{85B36107-62F0-D798-F03B-E45A28DE5F02}"/>
              </a:ext>
            </a:extLst>
          </p:cNvPr>
          <p:cNvSpPr>
            <a:spLocks noGrp="1"/>
          </p:cNvSpPr>
          <p:nvPr>
            <p:ph type="subTitle" idx="1"/>
          </p:nvPr>
        </p:nvSpPr>
        <p:spPr>
          <a:xfrm>
            <a:off x="7464612" y="4750893"/>
            <a:ext cx="4087305" cy="1147863"/>
          </a:xfrm>
        </p:spPr>
        <p:txBody>
          <a:bodyPr anchor="t">
            <a:normAutofit/>
          </a:bodyPr>
          <a:lstStyle/>
          <a:p>
            <a:pPr algn="l"/>
            <a:endParaRPr lang="hu-HU" sz="2000"/>
          </a:p>
        </p:txBody>
      </p:sp>
      <p:sp>
        <p:nvSpPr>
          <p:cNvPr id="12"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Kép 4" descr="A képen szöveg, lézer, éjszakai égbolt látható&#10;&#10;Automatikusan generált leírás">
            <a:extLst>
              <a:ext uri="{FF2B5EF4-FFF2-40B4-BE49-F238E27FC236}">
                <a16:creationId xmlns:a16="http://schemas.microsoft.com/office/drawing/2014/main" id="{25961BCD-C211-D0BB-A4E8-69EE571A4FE9}"/>
              </a:ext>
            </a:extLst>
          </p:cNvPr>
          <p:cNvPicPr>
            <a:picLocks noChangeAspect="1"/>
          </p:cNvPicPr>
          <p:nvPr/>
        </p:nvPicPr>
        <p:blipFill rotWithShape="1">
          <a:blip r:embed="rId2">
            <a:extLst>
              <a:ext uri="{28A0092B-C50C-407E-A947-70E740481C1C}">
                <a14:useLocalDpi xmlns:a14="http://schemas.microsoft.com/office/drawing/2010/main" val="0"/>
              </a:ext>
            </a:extLst>
          </a:blip>
          <a:srcRect t="2426"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0181485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9" name="Kép 8">
            <a:extLst>
              <a:ext uri="{FF2B5EF4-FFF2-40B4-BE49-F238E27FC236}">
                <a16:creationId xmlns:a16="http://schemas.microsoft.com/office/drawing/2014/main" id="{1C52F717-69A7-F80B-3E1A-AD0071512BD2}"/>
              </a:ext>
            </a:extLst>
          </p:cNvPr>
          <p:cNvPicPr>
            <a:picLocks noChangeAspect="1"/>
          </p:cNvPicPr>
          <p:nvPr/>
        </p:nvPicPr>
        <p:blipFill rotWithShape="1">
          <a:blip r:embed="rId2">
            <a:extLst>
              <a:ext uri="{28A0092B-C50C-407E-A947-70E740481C1C}">
                <a14:useLocalDpi xmlns:a14="http://schemas.microsoft.com/office/drawing/2010/main" val="0"/>
              </a:ext>
            </a:extLst>
          </a:blip>
          <a:srcRect t="6540" r="1" b="6662"/>
          <a:stretch/>
        </p:blipFill>
        <p:spPr>
          <a:xfrm>
            <a:off x="626590" y="317578"/>
            <a:ext cx="10851111" cy="3508437"/>
          </a:xfrm>
          <a:prstGeom prst="rect">
            <a:avLst/>
          </a:prstGeom>
        </p:spPr>
      </p:pic>
      <p:grpSp>
        <p:nvGrpSpPr>
          <p:cNvPr id="34" name="Group 3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5" name="Straight Connector 3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2B656B97-3BB8-10C5-D523-3C4C0558D2D5}"/>
              </a:ext>
            </a:extLst>
          </p:cNvPr>
          <p:cNvSpPr>
            <a:spLocks noGrp="1"/>
          </p:cNvSpPr>
          <p:nvPr>
            <p:ph type="title"/>
          </p:nvPr>
        </p:nvSpPr>
        <p:spPr>
          <a:xfrm>
            <a:off x="630936" y="4018137"/>
            <a:ext cx="4569060" cy="2129586"/>
          </a:xfrm>
          <a:noFill/>
        </p:spPr>
        <p:txBody>
          <a:bodyPr anchor="t">
            <a:normAutofit/>
          </a:bodyPr>
          <a:lstStyle/>
          <a:p>
            <a:r>
              <a:rPr lang="hu-HU" sz="4800" dirty="0">
                <a:solidFill>
                  <a:schemeClr val="bg1"/>
                </a:solidFill>
              </a:rPr>
              <a:t>Sűrűség alapú: DBSCAN</a:t>
            </a:r>
          </a:p>
        </p:txBody>
      </p:sp>
      <p:sp>
        <p:nvSpPr>
          <p:cNvPr id="3" name="Tartalom helye 2">
            <a:extLst>
              <a:ext uri="{FF2B5EF4-FFF2-40B4-BE49-F238E27FC236}">
                <a16:creationId xmlns:a16="http://schemas.microsoft.com/office/drawing/2014/main" id="{84B4EDA0-06CB-93F0-BE70-8833E5E9BABC}"/>
              </a:ext>
            </a:extLst>
          </p:cNvPr>
          <p:cNvSpPr>
            <a:spLocks noGrp="1"/>
          </p:cNvSpPr>
          <p:nvPr>
            <p:ph idx="1"/>
          </p:nvPr>
        </p:nvSpPr>
        <p:spPr>
          <a:xfrm>
            <a:off x="5533116" y="4018137"/>
            <a:ext cx="6095994" cy="2339283"/>
          </a:xfrm>
          <a:noFill/>
        </p:spPr>
        <p:txBody>
          <a:bodyPr anchor="t">
            <a:normAutofit/>
          </a:bodyPr>
          <a:lstStyle/>
          <a:p>
            <a:pPr marL="0" indent="0">
              <a:buNone/>
            </a:pPr>
            <a:r>
              <a:rPr lang="hu-HU" sz="1050" b="0" i="0" dirty="0">
                <a:solidFill>
                  <a:schemeClr val="bg1"/>
                </a:solidFill>
                <a:effectLst/>
                <a:latin typeface="Verdana" panose="020B0604030504040204" pitchFamily="34" charset="0"/>
              </a:rPr>
              <a:t>A sűrűség-alapú </a:t>
            </a:r>
            <a:r>
              <a:rPr lang="hu-HU" sz="1050" b="0" i="0" dirty="0" err="1">
                <a:solidFill>
                  <a:schemeClr val="bg1"/>
                </a:solidFill>
                <a:effectLst/>
                <a:latin typeface="Verdana" panose="020B0604030504040204" pitchFamily="34" charset="0"/>
              </a:rPr>
              <a:t>klaszterezés</a:t>
            </a:r>
            <a:r>
              <a:rPr lang="hu-HU" sz="1050" b="0" i="0" dirty="0">
                <a:solidFill>
                  <a:schemeClr val="bg1"/>
                </a:solidFill>
                <a:effectLst/>
                <a:latin typeface="Verdana" panose="020B0604030504040204" pitchFamily="34" charset="0"/>
              </a:rPr>
              <a:t> olyan nagy sűrűségű területeket keres, amelyeket alacsony sűrűségű területek választanak el egymástól.</a:t>
            </a:r>
          </a:p>
          <a:p>
            <a:pPr marL="0" indent="0">
              <a:buNone/>
            </a:pPr>
            <a:r>
              <a:rPr lang="hu-HU" sz="1050" b="1" i="0" dirty="0">
                <a:solidFill>
                  <a:schemeClr val="bg1"/>
                </a:solidFill>
                <a:effectLst/>
                <a:latin typeface="Verdana" panose="020B0604030504040204" pitchFamily="34" charset="0"/>
              </a:rPr>
              <a:t>Pontok osztályozása:</a:t>
            </a:r>
          </a:p>
          <a:p>
            <a:pPr marL="0" indent="0">
              <a:buNone/>
            </a:pPr>
            <a:r>
              <a:rPr lang="hu-HU" sz="1050" dirty="0">
                <a:solidFill>
                  <a:schemeClr val="bg1"/>
                </a:solidFill>
                <a:latin typeface="Verdana" panose="020B0604030504040204" pitchFamily="34" charset="0"/>
              </a:rPr>
              <a:t>Belső (</a:t>
            </a:r>
            <a:r>
              <a:rPr lang="hu-HU" sz="1050" dirty="0" err="1">
                <a:solidFill>
                  <a:schemeClr val="bg1"/>
                </a:solidFill>
                <a:latin typeface="Verdana" panose="020B0604030504040204" pitchFamily="34" charset="0"/>
              </a:rPr>
              <a:t>core</a:t>
            </a:r>
            <a:r>
              <a:rPr lang="hu-HU" sz="1050" dirty="0">
                <a:solidFill>
                  <a:schemeClr val="bg1"/>
                </a:solidFill>
                <a:latin typeface="Verdana" panose="020B0604030504040204" pitchFamily="34" charset="0"/>
              </a:rPr>
              <a:t>) pontok:</a:t>
            </a:r>
          </a:p>
          <a:p>
            <a:r>
              <a:rPr lang="hu-HU" sz="1050" dirty="0">
                <a:solidFill>
                  <a:schemeClr val="bg1"/>
                </a:solidFill>
                <a:latin typeface="Verdana" panose="020B0604030504040204" pitchFamily="34" charset="0"/>
              </a:rPr>
              <a:t>Sűrű terület belsejébe esik.</a:t>
            </a:r>
          </a:p>
          <a:p>
            <a:pPr marL="0" indent="0">
              <a:buNone/>
            </a:pPr>
            <a:r>
              <a:rPr lang="hu-HU" sz="1050" dirty="0">
                <a:solidFill>
                  <a:schemeClr val="bg1"/>
                </a:solidFill>
                <a:latin typeface="Verdana" panose="020B0604030504040204" pitchFamily="34" charset="0"/>
              </a:rPr>
              <a:t>Határ (</a:t>
            </a:r>
            <a:r>
              <a:rPr lang="hu-HU" sz="1050" dirty="0" err="1">
                <a:solidFill>
                  <a:schemeClr val="bg1"/>
                </a:solidFill>
                <a:latin typeface="Verdana" panose="020B0604030504040204" pitchFamily="34" charset="0"/>
              </a:rPr>
              <a:t>border</a:t>
            </a:r>
            <a:r>
              <a:rPr lang="hu-HU" sz="1050" dirty="0">
                <a:solidFill>
                  <a:schemeClr val="bg1"/>
                </a:solidFill>
                <a:latin typeface="Verdana" panose="020B0604030504040204" pitchFamily="34" charset="0"/>
              </a:rPr>
              <a:t>) pontok:</a:t>
            </a:r>
          </a:p>
          <a:p>
            <a:r>
              <a:rPr lang="hu-HU" sz="1050" b="0" i="0" dirty="0">
                <a:solidFill>
                  <a:schemeClr val="bg1"/>
                </a:solidFill>
                <a:effectLst/>
                <a:latin typeface="Verdana" panose="020B0604030504040204" pitchFamily="34" charset="0"/>
              </a:rPr>
              <a:t>egy sűrű terület szélére esik</a:t>
            </a:r>
            <a:endParaRPr lang="hu-HU" sz="1050" dirty="0">
              <a:solidFill>
                <a:schemeClr val="bg1"/>
              </a:solidFill>
              <a:latin typeface="Verdana" panose="020B0604030504040204" pitchFamily="34" charset="0"/>
            </a:endParaRPr>
          </a:p>
          <a:p>
            <a:pPr marL="0" indent="0">
              <a:buNone/>
            </a:pPr>
            <a:r>
              <a:rPr lang="hu-HU" sz="1050" dirty="0">
                <a:solidFill>
                  <a:schemeClr val="bg1"/>
                </a:solidFill>
                <a:latin typeface="Verdana" panose="020B0604030504040204" pitchFamily="34" charset="0"/>
              </a:rPr>
              <a:t>Zajos (</a:t>
            </a:r>
            <a:r>
              <a:rPr lang="hu-HU" sz="1050" dirty="0" err="1">
                <a:solidFill>
                  <a:schemeClr val="bg1"/>
                </a:solidFill>
                <a:latin typeface="Verdana" panose="020B0604030504040204" pitchFamily="34" charset="0"/>
              </a:rPr>
              <a:t>noise</a:t>
            </a:r>
            <a:r>
              <a:rPr lang="hu-HU" sz="1050" dirty="0">
                <a:solidFill>
                  <a:schemeClr val="bg1"/>
                </a:solidFill>
                <a:latin typeface="Verdana" panose="020B0604030504040204" pitchFamily="34" charset="0"/>
              </a:rPr>
              <a:t>) pontok:</a:t>
            </a:r>
          </a:p>
          <a:p>
            <a:r>
              <a:rPr lang="hu-HU" sz="1050" b="0" i="0" dirty="0">
                <a:solidFill>
                  <a:schemeClr val="bg1"/>
                </a:solidFill>
                <a:effectLst/>
                <a:latin typeface="Verdana" panose="020B0604030504040204" pitchFamily="34" charset="0"/>
              </a:rPr>
              <a:t>egy ritka területre esik</a:t>
            </a:r>
            <a:endParaRPr lang="hu-HU" sz="1050" dirty="0">
              <a:solidFill>
                <a:schemeClr val="bg1"/>
              </a:solidFill>
              <a:latin typeface="Verdana" panose="020B0604030504040204" pitchFamily="34" charset="0"/>
            </a:endParaRPr>
          </a:p>
          <a:p>
            <a:pPr marL="0" indent="0">
              <a:buNone/>
            </a:pPr>
            <a:endParaRPr lang="hu-HU" sz="900" dirty="0">
              <a:solidFill>
                <a:schemeClr val="bg1"/>
              </a:solidFill>
              <a:latin typeface="Verdana" panose="020B0604030504040204" pitchFamily="34" charset="0"/>
            </a:endParaRPr>
          </a:p>
          <a:p>
            <a:pPr marL="0" indent="0">
              <a:buNone/>
            </a:pPr>
            <a:endParaRPr lang="hu-HU" sz="900" b="0" i="0" dirty="0">
              <a:solidFill>
                <a:schemeClr val="bg1"/>
              </a:solidFill>
              <a:effectLst/>
              <a:latin typeface="Verdana" panose="020B0604030504040204" pitchFamily="34" charset="0"/>
            </a:endParaRPr>
          </a:p>
          <a:p>
            <a:pPr marL="0" indent="0">
              <a:buNone/>
            </a:pPr>
            <a:endParaRPr lang="hu-HU" sz="900" dirty="0">
              <a:solidFill>
                <a:schemeClr val="bg1"/>
              </a:solidFill>
              <a:latin typeface="Verdana" panose="020B0604030504040204" pitchFamily="34" charset="0"/>
            </a:endParaRPr>
          </a:p>
          <a:p>
            <a:pPr marL="0" indent="0">
              <a:buNone/>
            </a:pPr>
            <a:endParaRPr lang="hu-HU" sz="900" dirty="0">
              <a:solidFill>
                <a:schemeClr val="bg1"/>
              </a:solidFill>
            </a:endParaRPr>
          </a:p>
        </p:txBody>
      </p:sp>
      <p:sp>
        <p:nvSpPr>
          <p:cNvPr id="10" name="Rectangle 4">
            <a:extLst>
              <a:ext uri="{FF2B5EF4-FFF2-40B4-BE49-F238E27FC236}">
                <a16:creationId xmlns:a16="http://schemas.microsoft.com/office/drawing/2014/main" id="{737B7082-1F88-6F3E-A572-7465D95D6BA7}"/>
              </a:ext>
            </a:extLst>
          </p:cNvPr>
          <p:cNvSpPr>
            <a:spLocks noChangeArrowheads="1"/>
          </p:cNvSpPr>
          <p:nvPr/>
        </p:nvSpPr>
        <p:spPr bwMode="auto">
          <a:xfrm>
            <a:off x="481067" y="5548413"/>
            <a:ext cx="4926742"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hu-HU" altLang="hu-HU" sz="900" dirty="0">
                <a:solidFill>
                  <a:schemeClr val="bg1"/>
                </a:solidFill>
                <a:latin typeface="Verdana" panose="020B0604030504040204" pitchFamily="34" charset="0"/>
              </a:rPr>
              <a:t>1: Címkézzünk meg minden egyes pontot belső, határ-, vagy zajos pontként</a:t>
            </a:r>
          </a:p>
          <a:p>
            <a:pPr marL="0" marR="0" lvl="0" indent="0" algn="l" defTabSz="914400" rtl="0" eaLnBrk="0" fontAlgn="base" latinLnBrk="0" hangingPunct="0">
              <a:lnSpc>
                <a:spcPct val="100000"/>
              </a:lnSpc>
              <a:spcBef>
                <a:spcPct val="0"/>
              </a:spcBef>
              <a:spcAft>
                <a:spcPct val="0"/>
              </a:spcAft>
              <a:buClrTx/>
              <a:buSzTx/>
              <a:buFontTx/>
              <a:buNone/>
              <a:tabLst/>
            </a:pPr>
            <a:r>
              <a:rPr lang="hu-HU" altLang="hu-HU" sz="900" dirty="0">
                <a:solidFill>
                  <a:schemeClr val="bg1"/>
                </a:solidFill>
                <a:latin typeface="Verdana" panose="020B0604030504040204" pitchFamily="34" charset="0"/>
              </a:rPr>
              <a:t>2: Hagyjuk el a zajos pontokat</a:t>
            </a:r>
          </a:p>
          <a:p>
            <a:pPr marL="0" marR="0" lvl="0" indent="0" algn="l" defTabSz="914400" rtl="0" eaLnBrk="0" fontAlgn="base" latinLnBrk="0" hangingPunct="0">
              <a:lnSpc>
                <a:spcPct val="100000"/>
              </a:lnSpc>
              <a:spcBef>
                <a:spcPct val="0"/>
              </a:spcBef>
              <a:spcAft>
                <a:spcPct val="0"/>
              </a:spcAft>
              <a:buClrTx/>
              <a:buSzTx/>
              <a:buFontTx/>
              <a:buNone/>
              <a:tabLst/>
            </a:pPr>
            <a:r>
              <a:rPr lang="hu-HU" altLang="hu-HU" sz="900" dirty="0">
                <a:solidFill>
                  <a:schemeClr val="bg1"/>
                </a:solidFill>
                <a:latin typeface="Verdana" panose="020B0604030504040204" pitchFamily="34" charset="0"/>
              </a:rPr>
              <a:t>3: Kössük össze az összes olyan a belső pontot, amelyek </a:t>
            </a:r>
            <a:r>
              <a:rPr lang="hu-HU" altLang="hu-HU" sz="900" dirty="0" err="1">
                <a:solidFill>
                  <a:schemeClr val="bg1"/>
                </a:solidFill>
                <a:latin typeface="Verdana" panose="020B0604030504040204" pitchFamily="34" charset="0"/>
              </a:rPr>
              <a:t>Eps</a:t>
            </a:r>
            <a:r>
              <a:rPr lang="hu-HU" altLang="hu-HU" sz="900" dirty="0">
                <a:solidFill>
                  <a:schemeClr val="bg1"/>
                </a:solidFill>
                <a:latin typeface="Verdana" panose="020B0604030504040204" pitchFamily="34" charset="0"/>
              </a:rPr>
              <a:t> távolságra találhatóak egymástól</a:t>
            </a:r>
          </a:p>
          <a:p>
            <a:pPr marL="0" marR="0" lvl="0" indent="0" algn="l" defTabSz="914400" rtl="0" eaLnBrk="0" fontAlgn="base" latinLnBrk="0" hangingPunct="0">
              <a:lnSpc>
                <a:spcPct val="100000"/>
              </a:lnSpc>
              <a:spcBef>
                <a:spcPct val="0"/>
              </a:spcBef>
              <a:spcAft>
                <a:spcPct val="0"/>
              </a:spcAft>
              <a:buClrTx/>
              <a:buSzTx/>
              <a:buFontTx/>
              <a:buNone/>
              <a:tabLst/>
            </a:pPr>
            <a:r>
              <a:rPr lang="hu-HU" altLang="hu-HU" sz="900" dirty="0">
                <a:solidFill>
                  <a:schemeClr val="bg1"/>
                </a:solidFill>
                <a:latin typeface="Verdana" panose="020B0604030504040204" pitchFamily="34" charset="0"/>
              </a:rPr>
              <a:t>4: Minden összekötött belső pontcsoportot tegyünk egy különálló klaszterbe</a:t>
            </a:r>
          </a:p>
          <a:p>
            <a:pPr marL="0" marR="0" lvl="0" indent="0" algn="l" defTabSz="914400" rtl="0" eaLnBrk="0" fontAlgn="base" latinLnBrk="0" hangingPunct="0">
              <a:lnSpc>
                <a:spcPct val="100000"/>
              </a:lnSpc>
              <a:spcBef>
                <a:spcPct val="0"/>
              </a:spcBef>
              <a:spcAft>
                <a:spcPct val="0"/>
              </a:spcAft>
              <a:buClrTx/>
              <a:buSzTx/>
              <a:buFontTx/>
              <a:buNone/>
              <a:tabLst/>
            </a:pPr>
            <a:r>
              <a:rPr lang="hu-HU" altLang="hu-HU" sz="900" dirty="0">
                <a:solidFill>
                  <a:schemeClr val="bg1"/>
                </a:solidFill>
                <a:latin typeface="Verdana" panose="020B0604030504040204" pitchFamily="34" charset="0"/>
              </a:rPr>
              <a:t>5: Rendeljük minden egyes határpontot azon klaszterek egyikéhez, melynek belső pontjaihoz kapcsolódik</a:t>
            </a:r>
          </a:p>
        </p:txBody>
      </p:sp>
    </p:spTree>
    <p:extLst>
      <p:ext uri="{BB962C8B-B14F-4D97-AF65-F5344CB8AC3E}">
        <p14:creationId xmlns:p14="http://schemas.microsoft.com/office/powerpoint/2010/main" val="1683832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163CA3-5929-F8D7-D238-CA954EA4AACB}"/>
              </a:ext>
            </a:extLst>
          </p:cNvPr>
          <p:cNvSpPr>
            <a:spLocks noGrp="1"/>
          </p:cNvSpPr>
          <p:nvPr>
            <p:ph type="title"/>
          </p:nvPr>
        </p:nvSpPr>
        <p:spPr>
          <a:xfrm>
            <a:off x="445000" y="739297"/>
            <a:ext cx="4906281" cy="1325563"/>
          </a:xfrm>
        </p:spPr>
        <p:txBody>
          <a:bodyPr>
            <a:normAutofit/>
          </a:bodyPr>
          <a:lstStyle/>
          <a:p>
            <a:r>
              <a:rPr lang="hu-HU" dirty="0"/>
              <a:t>Klaszter kiértékelése</a:t>
            </a:r>
          </a:p>
        </p:txBody>
      </p:sp>
      <p:sp>
        <p:nvSpPr>
          <p:cNvPr id="20" name="Freeform: Shape 1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Kép 10">
            <a:extLst>
              <a:ext uri="{FF2B5EF4-FFF2-40B4-BE49-F238E27FC236}">
                <a16:creationId xmlns:a16="http://schemas.microsoft.com/office/drawing/2014/main" id="{05942DAA-6B3F-4E77-CF5F-912AA840A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975" y="458897"/>
            <a:ext cx="4105275" cy="4474414"/>
          </a:xfrm>
          <a:prstGeom prst="rect">
            <a:avLst/>
          </a:prstGeom>
        </p:spPr>
      </p:pic>
      <p:graphicFrame>
        <p:nvGraphicFramePr>
          <p:cNvPr id="15" name="Tartalom helye 2">
            <a:extLst>
              <a:ext uri="{FF2B5EF4-FFF2-40B4-BE49-F238E27FC236}">
                <a16:creationId xmlns:a16="http://schemas.microsoft.com/office/drawing/2014/main" id="{5733260F-CD56-0DC8-B714-8ACEA21A70F9}"/>
              </a:ext>
            </a:extLst>
          </p:cNvPr>
          <p:cNvGraphicFramePr>
            <a:graphicFrameLocks noGrp="1"/>
          </p:cNvGraphicFramePr>
          <p:nvPr>
            <p:ph idx="1"/>
            <p:extLst>
              <p:ext uri="{D42A27DB-BD31-4B8C-83A1-F6EECF244321}">
                <p14:modId xmlns:p14="http://schemas.microsoft.com/office/powerpoint/2010/main" val="3379263575"/>
              </p:ext>
            </p:extLst>
          </p:nvPr>
        </p:nvGraphicFramePr>
        <p:xfrm>
          <a:off x="680720" y="2153920"/>
          <a:ext cx="5338498" cy="39522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499467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AAD98D1C-F2EB-49D5-899B-086F7E26F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59849" y="-479"/>
            <a:ext cx="9132151" cy="6858478"/>
          </a:xfrm>
          <a:custGeom>
            <a:avLst/>
            <a:gdLst>
              <a:gd name="connsiteX0" fmla="*/ 5955776 w 9132151"/>
              <a:gd name="connsiteY0" fmla="*/ 0 h 6858478"/>
              <a:gd name="connsiteX1" fmla="*/ 5950199 w 9132151"/>
              <a:gd name="connsiteY1" fmla="*/ 0 h 6858478"/>
              <a:gd name="connsiteX2" fmla="*/ 4883971 w 9132151"/>
              <a:gd name="connsiteY2" fmla="*/ 0 h 6858478"/>
              <a:gd name="connsiteX3" fmla="*/ 0 w 9132151"/>
              <a:gd name="connsiteY3" fmla="*/ 0 h 6858478"/>
              <a:gd name="connsiteX4" fmla="*/ 0 w 9132151"/>
              <a:gd name="connsiteY4" fmla="*/ 6857916 h 6858478"/>
              <a:gd name="connsiteX5" fmla="*/ 1707856 w 9132151"/>
              <a:gd name="connsiteY5" fmla="*/ 6857916 h 6858478"/>
              <a:gd name="connsiteX6" fmla="*/ 1707596 w 9132151"/>
              <a:gd name="connsiteY6" fmla="*/ 6858478 h 6858478"/>
              <a:gd name="connsiteX7" fmla="*/ 9132151 w 9132151"/>
              <a:gd name="connsiteY7" fmla="*/ 6858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2151" h="6858478">
                <a:moveTo>
                  <a:pt x="5955776" y="0"/>
                </a:moveTo>
                <a:lnTo>
                  <a:pt x="5950199" y="0"/>
                </a:lnTo>
                <a:lnTo>
                  <a:pt x="4883971" y="0"/>
                </a:lnTo>
                <a:lnTo>
                  <a:pt x="0" y="0"/>
                </a:lnTo>
                <a:lnTo>
                  <a:pt x="0" y="6857916"/>
                </a:lnTo>
                <a:lnTo>
                  <a:pt x="1707856" y="6857916"/>
                </a:lnTo>
                <a:lnTo>
                  <a:pt x="1707596" y="6858478"/>
                </a:lnTo>
                <a:lnTo>
                  <a:pt x="9132151" y="6858478"/>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Shape 11">
            <a:extLst>
              <a:ext uri="{FF2B5EF4-FFF2-40B4-BE49-F238E27FC236}">
                <a16:creationId xmlns:a16="http://schemas.microsoft.com/office/drawing/2014/main" id="{7B4CA2D6-8008-4CEE-8D65-E6BE5477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69312" y="-3325"/>
            <a:ext cx="8722688" cy="6861324"/>
          </a:xfrm>
          <a:custGeom>
            <a:avLst/>
            <a:gdLst>
              <a:gd name="connsiteX0" fmla="*/ 5560897 w 8722688"/>
              <a:gd name="connsiteY0" fmla="*/ 0 h 6861324"/>
              <a:gd name="connsiteX1" fmla="*/ 5555346 w 8722688"/>
              <a:gd name="connsiteY1" fmla="*/ 0 h 6861324"/>
              <a:gd name="connsiteX2" fmla="*/ 4494013 w 8722688"/>
              <a:gd name="connsiteY2" fmla="*/ 0 h 6861324"/>
              <a:gd name="connsiteX3" fmla="*/ 681726 w 8722688"/>
              <a:gd name="connsiteY3" fmla="*/ 0 h 6861324"/>
              <a:gd name="connsiteX4" fmla="*/ 681726 w 8722688"/>
              <a:gd name="connsiteY4" fmla="*/ 479 h 6861324"/>
              <a:gd name="connsiteX5" fmla="*/ 0 w 8722688"/>
              <a:gd name="connsiteY5" fmla="*/ 479 h 6861324"/>
              <a:gd name="connsiteX6" fmla="*/ 0 w 8722688"/>
              <a:gd name="connsiteY6" fmla="*/ 6861324 h 6861324"/>
              <a:gd name="connsiteX7" fmla="*/ 2429574 w 8722688"/>
              <a:gd name="connsiteY7" fmla="*/ 6861324 h 6861324"/>
              <a:gd name="connsiteX8" fmla="*/ 2429574 w 8722688"/>
              <a:gd name="connsiteY8" fmla="*/ 6861323 h 6861324"/>
              <a:gd name="connsiteX9" fmla="*/ 8368134 w 8722688"/>
              <a:gd name="connsiteY9" fmla="*/ 6861323 h 6861324"/>
              <a:gd name="connsiteX10" fmla="*/ 8366822 w 8722688"/>
              <a:gd name="connsiteY10" fmla="*/ 6858478 h 6861324"/>
              <a:gd name="connsiteX11" fmla="*/ 8722688 w 8722688"/>
              <a:gd name="connsiteY11" fmla="*/ 6858478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22688" h="6861324">
                <a:moveTo>
                  <a:pt x="5560897" y="0"/>
                </a:moveTo>
                <a:lnTo>
                  <a:pt x="5555346" y="0"/>
                </a:lnTo>
                <a:lnTo>
                  <a:pt x="4494013" y="0"/>
                </a:lnTo>
                <a:lnTo>
                  <a:pt x="681726" y="0"/>
                </a:lnTo>
                <a:lnTo>
                  <a:pt x="681726" y="479"/>
                </a:lnTo>
                <a:lnTo>
                  <a:pt x="0" y="479"/>
                </a:lnTo>
                <a:lnTo>
                  <a:pt x="0" y="6861324"/>
                </a:lnTo>
                <a:lnTo>
                  <a:pt x="2429574" y="6861324"/>
                </a:lnTo>
                <a:lnTo>
                  <a:pt x="2429574" y="6861323"/>
                </a:lnTo>
                <a:lnTo>
                  <a:pt x="8368134" y="6861323"/>
                </a:lnTo>
                <a:lnTo>
                  <a:pt x="8366822" y="6858478"/>
                </a:lnTo>
                <a:lnTo>
                  <a:pt x="8722688" y="6858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ím 1">
            <a:extLst>
              <a:ext uri="{FF2B5EF4-FFF2-40B4-BE49-F238E27FC236}">
                <a16:creationId xmlns:a16="http://schemas.microsoft.com/office/drawing/2014/main" id="{CFE7141F-025B-E5CA-9F4A-C24533C06CC0}"/>
              </a:ext>
            </a:extLst>
          </p:cNvPr>
          <p:cNvSpPr>
            <a:spLocks noGrp="1"/>
          </p:cNvSpPr>
          <p:nvPr>
            <p:ph type="title"/>
          </p:nvPr>
        </p:nvSpPr>
        <p:spPr>
          <a:xfrm>
            <a:off x="841248" y="704850"/>
            <a:ext cx="3751697" cy="2978150"/>
          </a:xfrm>
        </p:spPr>
        <p:txBody>
          <a:bodyPr anchor="b">
            <a:normAutofit/>
          </a:bodyPr>
          <a:lstStyle/>
          <a:p>
            <a:r>
              <a:rPr lang="hu-HU" dirty="0">
                <a:solidFill>
                  <a:schemeClr val="bg1"/>
                </a:solidFill>
              </a:rPr>
              <a:t>Köszönöm a figyelmet!</a:t>
            </a:r>
          </a:p>
        </p:txBody>
      </p:sp>
      <p:sp>
        <p:nvSpPr>
          <p:cNvPr id="3" name="Tartalom helye 2">
            <a:extLst>
              <a:ext uri="{FF2B5EF4-FFF2-40B4-BE49-F238E27FC236}">
                <a16:creationId xmlns:a16="http://schemas.microsoft.com/office/drawing/2014/main" id="{090D52B2-2C2A-9FA8-6B6E-244D83DF9EA7}"/>
              </a:ext>
            </a:extLst>
          </p:cNvPr>
          <p:cNvSpPr>
            <a:spLocks noGrp="1"/>
          </p:cNvSpPr>
          <p:nvPr>
            <p:ph idx="1"/>
          </p:nvPr>
        </p:nvSpPr>
        <p:spPr>
          <a:xfrm>
            <a:off x="6121400" y="939800"/>
            <a:ext cx="5232400" cy="4845050"/>
          </a:xfrm>
        </p:spPr>
        <p:txBody>
          <a:bodyPr anchor="ctr">
            <a:normAutofit/>
          </a:bodyPr>
          <a:lstStyle/>
          <a:p>
            <a:r>
              <a:rPr lang="hu-HU" sz="2100">
                <a:hlinkClick r:id="rId2"/>
              </a:rPr>
              <a:t>https://gyires.inf.unideb.hu/KMITT/a04/ch08.html</a:t>
            </a:r>
            <a:endParaRPr lang="hu-HU" sz="2100"/>
          </a:p>
          <a:p>
            <a:r>
              <a:rPr lang="hu-HU" sz="2100">
                <a:hlinkClick r:id="rId3"/>
              </a:rPr>
              <a:t>https://www.youtube.com/watch?v=a3It88zzbiA</a:t>
            </a:r>
            <a:endParaRPr lang="hu-HU" sz="2100"/>
          </a:p>
          <a:p>
            <a:r>
              <a:rPr lang="hu-HU" sz="2100">
                <a:hlinkClick r:id="rId4"/>
              </a:rPr>
              <a:t>https://www.youtube.com/watch?v=NxYEzbbpk-4&amp;list=PLzH6n4zXuckpfMu_4Ff8E7Z1behQks5ba</a:t>
            </a:r>
            <a:endParaRPr lang="hu-HU" sz="2100"/>
          </a:p>
          <a:p>
            <a:r>
              <a:rPr lang="hu-HU" sz="2100"/>
              <a:t>https://www.youtube.com/watch?v=4cxVDUybHrI</a:t>
            </a:r>
          </a:p>
        </p:txBody>
      </p:sp>
    </p:spTree>
    <p:extLst>
      <p:ext uri="{BB962C8B-B14F-4D97-AF65-F5344CB8AC3E}">
        <p14:creationId xmlns:p14="http://schemas.microsoft.com/office/powerpoint/2010/main" val="16528079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38" name="Freeform: Shape 3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Cím 1">
            <a:extLst>
              <a:ext uri="{FF2B5EF4-FFF2-40B4-BE49-F238E27FC236}">
                <a16:creationId xmlns:a16="http://schemas.microsoft.com/office/drawing/2014/main" id="{F9E31B25-5F05-C97E-DF4F-060920780E3A}"/>
              </a:ext>
            </a:extLst>
          </p:cNvPr>
          <p:cNvSpPr>
            <a:spLocks noGrp="1"/>
          </p:cNvSpPr>
          <p:nvPr>
            <p:ph type="title"/>
          </p:nvPr>
        </p:nvSpPr>
        <p:spPr>
          <a:xfrm>
            <a:off x="765051" y="662400"/>
            <a:ext cx="3384000" cy="1492132"/>
          </a:xfrm>
        </p:spPr>
        <p:txBody>
          <a:bodyPr anchor="t">
            <a:normAutofit/>
          </a:bodyPr>
          <a:lstStyle/>
          <a:p>
            <a:r>
              <a:rPr lang="hu-HU">
                <a:solidFill>
                  <a:schemeClr val="bg1"/>
                </a:solidFill>
              </a:rPr>
              <a:t>Mi a klaszterezés?</a:t>
            </a:r>
          </a:p>
        </p:txBody>
      </p:sp>
      <p:sp>
        <p:nvSpPr>
          <p:cNvPr id="3" name="Tartalom helye 2">
            <a:extLst>
              <a:ext uri="{FF2B5EF4-FFF2-40B4-BE49-F238E27FC236}">
                <a16:creationId xmlns:a16="http://schemas.microsoft.com/office/drawing/2014/main" id="{8A3FE1B4-2203-DCEB-9F33-F113FB962DA2}"/>
              </a:ext>
            </a:extLst>
          </p:cNvPr>
          <p:cNvSpPr>
            <a:spLocks noGrp="1"/>
          </p:cNvSpPr>
          <p:nvPr>
            <p:ph idx="1"/>
          </p:nvPr>
        </p:nvSpPr>
        <p:spPr>
          <a:xfrm>
            <a:off x="765051" y="2286000"/>
            <a:ext cx="3384000" cy="3844800"/>
          </a:xfrm>
        </p:spPr>
        <p:txBody>
          <a:bodyPr>
            <a:normAutofit/>
          </a:bodyPr>
          <a:lstStyle/>
          <a:p>
            <a:r>
              <a:rPr lang="hu-HU" sz="1600" b="0" i="0" dirty="0">
                <a:solidFill>
                  <a:schemeClr val="bg1">
                    <a:alpha val="60000"/>
                  </a:schemeClr>
                </a:solidFill>
                <a:effectLst/>
                <a:latin typeface="Verdana" panose="020B0604030504040204" pitchFamily="34" charset="0"/>
              </a:rPr>
              <a:t>A klaszteranalízis adatobjektumokat csoportosít azon információk alapján, amelyeket azokban az adatokban talál, melyek az objektumokat és a köztük fennálló kapcsolatokat írják le.</a:t>
            </a:r>
          </a:p>
          <a:p>
            <a:pPr marL="0" indent="0">
              <a:buNone/>
            </a:pPr>
            <a:r>
              <a:rPr lang="hu-HU" sz="1600" dirty="0">
                <a:solidFill>
                  <a:schemeClr val="bg1">
                    <a:alpha val="60000"/>
                  </a:schemeClr>
                </a:solidFill>
                <a:latin typeface="Verdana" panose="020B0604030504040204" pitchFamily="34" charset="0"/>
              </a:rPr>
              <a:t>Cél:</a:t>
            </a:r>
          </a:p>
          <a:p>
            <a:r>
              <a:rPr lang="hu-HU" sz="1600" dirty="0">
                <a:solidFill>
                  <a:schemeClr val="bg1">
                    <a:alpha val="60000"/>
                  </a:schemeClr>
                </a:solidFill>
                <a:latin typeface="Verdana" panose="020B0604030504040204" pitchFamily="34" charset="0"/>
              </a:rPr>
              <a:t>Egy csoporton belüli objektumok legyenek hasonlóak.</a:t>
            </a:r>
          </a:p>
          <a:p>
            <a:r>
              <a:rPr lang="hu-HU" sz="1600" dirty="0">
                <a:solidFill>
                  <a:schemeClr val="bg1">
                    <a:alpha val="60000"/>
                  </a:schemeClr>
                </a:solidFill>
                <a:latin typeface="Verdana" panose="020B0604030504040204" pitchFamily="34" charset="0"/>
              </a:rPr>
              <a:t>Különböző csoportok objektumai legyenek jól elkülön</a:t>
            </a:r>
            <a:r>
              <a:rPr lang="hu-HU" sz="1600" b="0" i="0" dirty="0">
                <a:solidFill>
                  <a:schemeClr val="bg1">
                    <a:alpha val="60000"/>
                  </a:schemeClr>
                </a:solidFill>
                <a:effectLst/>
                <a:latin typeface="Verdana" panose="020B0604030504040204" pitchFamily="34" charset="0"/>
              </a:rPr>
              <a:t>í</a:t>
            </a:r>
            <a:r>
              <a:rPr lang="hu-HU" sz="1600" dirty="0">
                <a:solidFill>
                  <a:schemeClr val="bg1">
                    <a:alpha val="60000"/>
                  </a:schemeClr>
                </a:solidFill>
                <a:latin typeface="Verdana" panose="020B0604030504040204" pitchFamily="34" charset="0"/>
              </a:rPr>
              <a:t>thetőek.</a:t>
            </a:r>
          </a:p>
          <a:p>
            <a:endParaRPr lang="hu-HU" sz="1600" dirty="0">
              <a:solidFill>
                <a:schemeClr val="bg1">
                  <a:alpha val="60000"/>
                </a:schemeClr>
              </a:solidFill>
            </a:endParaRPr>
          </a:p>
        </p:txBody>
      </p:sp>
      <p:pic>
        <p:nvPicPr>
          <p:cNvPr id="5" name="Kép 4">
            <a:extLst>
              <a:ext uri="{FF2B5EF4-FFF2-40B4-BE49-F238E27FC236}">
                <a16:creationId xmlns:a16="http://schemas.microsoft.com/office/drawing/2014/main" id="{A2D66490-28D6-F15E-CFC3-FCE22573E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053" y="1038361"/>
            <a:ext cx="6014185" cy="4781277"/>
          </a:xfrm>
          <a:prstGeom prst="rect">
            <a:avLst/>
          </a:prstGeom>
        </p:spPr>
      </p:pic>
    </p:spTree>
    <p:extLst>
      <p:ext uri="{BB962C8B-B14F-4D97-AF65-F5344CB8AC3E}">
        <p14:creationId xmlns:p14="http://schemas.microsoft.com/office/powerpoint/2010/main" val="1621805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1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Kép 9" descr="A képen világos, éjjel látható&#10;&#10;Automatikusan generált leírás">
            <a:extLst>
              <a:ext uri="{FF2B5EF4-FFF2-40B4-BE49-F238E27FC236}">
                <a16:creationId xmlns:a16="http://schemas.microsoft.com/office/drawing/2014/main" id="{B3DA447C-F41C-67E4-7AE4-46A73A4CF916}"/>
              </a:ext>
            </a:extLst>
          </p:cNvPr>
          <p:cNvPicPr>
            <a:picLocks noChangeAspect="1"/>
          </p:cNvPicPr>
          <p:nvPr/>
        </p:nvPicPr>
        <p:blipFill rotWithShape="1">
          <a:blip r:embed="rId2">
            <a:extLst>
              <a:ext uri="{28A0092B-C50C-407E-A947-70E740481C1C}">
                <a14:useLocalDpi xmlns:a14="http://schemas.microsoft.com/office/drawing/2010/main" val="0"/>
              </a:ext>
            </a:extLst>
          </a:blip>
          <a:srcRect l="16613" r="11560" b="9090"/>
          <a:stretch/>
        </p:blipFill>
        <p:spPr>
          <a:xfrm>
            <a:off x="4551680" y="10"/>
            <a:ext cx="7640320" cy="6857990"/>
          </a:xfrm>
          <a:prstGeom prst="rect">
            <a:avLst/>
          </a:prstGeom>
        </p:spPr>
      </p:pic>
      <p:sp>
        <p:nvSpPr>
          <p:cNvPr id="54" name="Rectangle 1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a:extLst>
              <a:ext uri="{FF2B5EF4-FFF2-40B4-BE49-F238E27FC236}">
                <a16:creationId xmlns:a16="http://schemas.microsoft.com/office/drawing/2014/main" id="{62F64A44-EBA7-A8DC-4685-02C2859985F2}"/>
              </a:ext>
            </a:extLst>
          </p:cNvPr>
          <p:cNvSpPr>
            <a:spLocks noGrp="1"/>
          </p:cNvSpPr>
          <p:nvPr>
            <p:ph type="title"/>
          </p:nvPr>
        </p:nvSpPr>
        <p:spPr>
          <a:xfrm>
            <a:off x="371094" y="1161288"/>
            <a:ext cx="3438144" cy="1124712"/>
          </a:xfrm>
        </p:spPr>
        <p:txBody>
          <a:bodyPr anchor="b">
            <a:normAutofit/>
          </a:bodyPr>
          <a:lstStyle/>
          <a:p>
            <a:r>
              <a:rPr lang="hu-HU" sz="2800"/>
              <a:t>Klaszterezés típusai</a:t>
            </a:r>
          </a:p>
        </p:txBody>
      </p:sp>
      <p:sp>
        <p:nvSpPr>
          <p:cNvPr id="55"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artalom helye 7">
            <a:extLst>
              <a:ext uri="{FF2B5EF4-FFF2-40B4-BE49-F238E27FC236}">
                <a16:creationId xmlns:a16="http://schemas.microsoft.com/office/drawing/2014/main" id="{7EB3F8AC-01E9-2B6B-7620-31AC4032B53A}"/>
              </a:ext>
            </a:extLst>
          </p:cNvPr>
          <p:cNvSpPr>
            <a:spLocks noGrp="1"/>
          </p:cNvSpPr>
          <p:nvPr>
            <p:ph idx="1"/>
          </p:nvPr>
        </p:nvSpPr>
        <p:spPr>
          <a:xfrm>
            <a:off x="371094" y="2718054"/>
            <a:ext cx="3438906" cy="3207258"/>
          </a:xfrm>
        </p:spPr>
        <p:txBody>
          <a:bodyPr anchor="t">
            <a:normAutofit/>
          </a:bodyPr>
          <a:lstStyle/>
          <a:p>
            <a:r>
              <a:rPr lang="hu-HU" sz="1700" b="0" i="0">
                <a:effectLst/>
                <a:latin typeface="Verdana" panose="020B0604030504040204" pitchFamily="34" charset="0"/>
              </a:rPr>
              <a:t>hierarchikus (egymásba ágyazott)</a:t>
            </a:r>
          </a:p>
          <a:p>
            <a:r>
              <a:rPr lang="hu-HU" sz="1700" b="0" i="0">
                <a:effectLst/>
                <a:latin typeface="Verdana" panose="020B0604030504040204" pitchFamily="34" charset="0"/>
              </a:rPr>
              <a:t>felosztó (nem egymásba ágyazott)</a:t>
            </a:r>
          </a:p>
          <a:p>
            <a:r>
              <a:rPr lang="hu-HU" sz="1700" b="0" i="0">
                <a:effectLst/>
                <a:latin typeface="Verdana" panose="020B0604030504040204" pitchFamily="34" charset="0"/>
              </a:rPr>
              <a:t>Kizáró</a:t>
            </a:r>
          </a:p>
          <a:p>
            <a:r>
              <a:rPr lang="hu-HU" sz="1700" b="0" i="0">
                <a:effectLst/>
                <a:latin typeface="Verdana" panose="020B0604030504040204" pitchFamily="34" charset="0"/>
              </a:rPr>
              <a:t>Átfedő</a:t>
            </a:r>
          </a:p>
          <a:p>
            <a:r>
              <a:rPr lang="hu-HU" sz="1700" b="0" i="0">
                <a:effectLst/>
                <a:latin typeface="Verdana" panose="020B0604030504040204" pitchFamily="34" charset="0"/>
              </a:rPr>
              <a:t>Fuzzy</a:t>
            </a:r>
          </a:p>
          <a:p>
            <a:r>
              <a:rPr lang="hu-HU" sz="1700" b="0" i="0">
                <a:effectLst/>
                <a:latin typeface="Verdana" panose="020B0604030504040204" pitchFamily="34" charset="0"/>
              </a:rPr>
              <a:t>teljes vagy részleges.</a:t>
            </a:r>
          </a:p>
          <a:p>
            <a:pPr marL="0" indent="0">
              <a:buNone/>
            </a:pPr>
            <a:endParaRPr lang="hu-HU" sz="1700"/>
          </a:p>
        </p:txBody>
      </p:sp>
    </p:spTree>
    <p:extLst>
      <p:ext uri="{BB962C8B-B14F-4D97-AF65-F5344CB8AC3E}">
        <p14:creationId xmlns:p14="http://schemas.microsoft.com/office/powerpoint/2010/main" val="266732641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2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3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54" name="Freeform: Shape 3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Cím 1">
            <a:extLst>
              <a:ext uri="{FF2B5EF4-FFF2-40B4-BE49-F238E27FC236}">
                <a16:creationId xmlns:a16="http://schemas.microsoft.com/office/drawing/2014/main" id="{84B887A8-26F8-2255-CED7-60026568E07D}"/>
              </a:ext>
            </a:extLst>
          </p:cNvPr>
          <p:cNvSpPr>
            <a:spLocks noGrp="1"/>
          </p:cNvSpPr>
          <p:nvPr>
            <p:ph type="title"/>
          </p:nvPr>
        </p:nvSpPr>
        <p:spPr>
          <a:xfrm>
            <a:off x="765051" y="662400"/>
            <a:ext cx="3384000" cy="1492132"/>
          </a:xfrm>
        </p:spPr>
        <p:txBody>
          <a:bodyPr anchor="t">
            <a:normAutofit/>
          </a:bodyPr>
          <a:lstStyle/>
          <a:p>
            <a:r>
              <a:rPr lang="hu-HU" sz="3400" b="1" i="0">
                <a:solidFill>
                  <a:schemeClr val="bg1"/>
                </a:solidFill>
                <a:effectLst/>
                <a:latin typeface="Verdana" panose="020B0604030504040204" pitchFamily="34" charset="0"/>
              </a:rPr>
              <a:t>Hierarchikus vs. felosztó</a:t>
            </a:r>
            <a:br>
              <a:rPr lang="hu-HU" sz="3400" b="0" i="0">
                <a:solidFill>
                  <a:schemeClr val="bg1"/>
                </a:solidFill>
                <a:effectLst/>
                <a:latin typeface="Verdana" panose="020B0604030504040204" pitchFamily="34" charset="0"/>
              </a:rPr>
            </a:br>
            <a:endParaRPr lang="hu-HU" sz="3400">
              <a:solidFill>
                <a:schemeClr val="bg1"/>
              </a:solidFill>
            </a:endParaRPr>
          </a:p>
        </p:txBody>
      </p:sp>
      <p:sp>
        <p:nvSpPr>
          <p:cNvPr id="3" name="Tartalom helye 2">
            <a:extLst>
              <a:ext uri="{FF2B5EF4-FFF2-40B4-BE49-F238E27FC236}">
                <a16:creationId xmlns:a16="http://schemas.microsoft.com/office/drawing/2014/main" id="{759A3B56-8E47-B0AC-A6A6-3FBA96A72BF0}"/>
              </a:ext>
            </a:extLst>
          </p:cNvPr>
          <p:cNvSpPr>
            <a:spLocks noGrp="1"/>
          </p:cNvSpPr>
          <p:nvPr>
            <p:ph idx="1"/>
          </p:nvPr>
        </p:nvSpPr>
        <p:spPr>
          <a:xfrm>
            <a:off x="765051" y="2286000"/>
            <a:ext cx="3384000" cy="3844800"/>
          </a:xfrm>
        </p:spPr>
        <p:txBody>
          <a:bodyPr>
            <a:normAutofit lnSpcReduction="10000"/>
          </a:bodyPr>
          <a:lstStyle/>
          <a:p>
            <a:pPr marL="0" indent="0">
              <a:buNone/>
            </a:pPr>
            <a:r>
              <a:rPr lang="hu-HU" sz="2000" dirty="0">
                <a:solidFill>
                  <a:schemeClr val="bg1">
                    <a:alpha val="60000"/>
                  </a:schemeClr>
                </a:solidFill>
              </a:rPr>
              <a:t>Felosztó: </a:t>
            </a:r>
          </a:p>
          <a:p>
            <a:r>
              <a:rPr lang="hu-HU" sz="2000" dirty="0">
                <a:solidFill>
                  <a:schemeClr val="bg1">
                    <a:alpha val="60000"/>
                  </a:schemeClr>
                </a:solidFill>
              </a:rPr>
              <a:t>mindegyik adatobjektum pontosan egy részhalmazba kerül</a:t>
            </a:r>
          </a:p>
          <a:p>
            <a:pPr marL="0" indent="0">
              <a:buNone/>
            </a:pPr>
            <a:r>
              <a:rPr lang="hu-HU" sz="2000" dirty="0">
                <a:solidFill>
                  <a:schemeClr val="bg1">
                    <a:alpha val="60000"/>
                  </a:schemeClr>
                </a:solidFill>
              </a:rPr>
              <a:t>Hierarchikus</a:t>
            </a:r>
          </a:p>
          <a:p>
            <a:r>
              <a:rPr lang="hu-HU" sz="2000" dirty="0">
                <a:solidFill>
                  <a:schemeClr val="bg1">
                    <a:alpha val="60000"/>
                  </a:schemeClr>
                </a:solidFill>
              </a:rPr>
              <a:t>megengedjük, hogy a klasztereknek alklasztereik lehessenek</a:t>
            </a:r>
          </a:p>
          <a:p>
            <a:endParaRPr lang="hu-HU" sz="2000" dirty="0">
              <a:solidFill>
                <a:schemeClr val="bg1">
                  <a:alpha val="60000"/>
                </a:schemeClr>
              </a:solidFill>
            </a:endParaRPr>
          </a:p>
          <a:p>
            <a:pPr marL="0" indent="0">
              <a:buNone/>
            </a:pPr>
            <a:r>
              <a:rPr lang="hu-HU" sz="2000" dirty="0">
                <a:solidFill>
                  <a:schemeClr val="bg1">
                    <a:alpha val="60000"/>
                  </a:schemeClr>
                </a:solidFill>
              </a:rPr>
              <a:t>Ha egy adott szinten elvágjuk a hierarchikus fát, akkor felosztó </a:t>
            </a:r>
            <a:r>
              <a:rPr lang="hu-HU" sz="2000" dirty="0" err="1">
                <a:solidFill>
                  <a:schemeClr val="bg1">
                    <a:alpha val="60000"/>
                  </a:schemeClr>
                </a:solidFill>
              </a:rPr>
              <a:t>klaszterezéshez</a:t>
            </a:r>
            <a:r>
              <a:rPr lang="hu-HU" sz="2000" dirty="0">
                <a:solidFill>
                  <a:schemeClr val="bg1">
                    <a:alpha val="60000"/>
                  </a:schemeClr>
                </a:solidFill>
              </a:rPr>
              <a:t> jutunk</a:t>
            </a:r>
          </a:p>
        </p:txBody>
      </p:sp>
      <p:pic>
        <p:nvPicPr>
          <p:cNvPr id="7" name="Kép 6">
            <a:extLst>
              <a:ext uri="{FF2B5EF4-FFF2-40B4-BE49-F238E27FC236}">
                <a16:creationId xmlns:a16="http://schemas.microsoft.com/office/drawing/2014/main" id="{6429950B-D829-25FD-2115-7C1614F27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786" y="401235"/>
            <a:ext cx="5100503" cy="3506594"/>
          </a:xfrm>
          <a:prstGeom prst="rect">
            <a:avLst/>
          </a:prstGeom>
        </p:spPr>
      </p:pic>
      <p:pic>
        <p:nvPicPr>
          <p:cNvPr id="5" name="Kép 4">
            <a:extLst>
              <a:ext uri="{FF2B5EF4-FFF2-40B4-BE49-F238E27FC236}">
                <a16:creationId xmlns:a16="http://schemas.microsoft.com/office/drawing/2014/main" id="{3F171669-C2E2-CC0C-E0B4-6CEACA86E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911" y="3769360"/>
            <a:ext cx="5883126" cy="3088640"/>
          </a:xfrm>
          <a:prstGeom prst="rect">
            <a:avLst/>
          </a:prstGeom>
        </p:spPr>
      </p:pic>
    </p:spTree>
    <p:extLst>
      <p:ext uri="{BB962C8B-B14F-4D97-AF65-F5344CB8AC3E}">
        <p14:creationId xmlns:p14="http://schemas.microsoft.com/office/powerpoint/2010/main" val="3793060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ím 1">
            <a:extLst>
              <a:ext uri="{FF2B5EF4-FFF2-40B4-BE49-F238E27FC236}">
                <a16:creationId xmlns:a16="http://schemas.microsoft.com/office/drawing/2014/main" id="{3C12559B-B867-A000-1F35-0D464E64E451}"/>
              </a:ext>
            </a:extLst>
          </p:cNvPr>
          <p:cNvSpPr>
            <a:spLocks noGrp="1"/>
          </p:cNvSpPr>
          <p:nvPr>
            <p:ph type="title"/>
          </p:nvPr>
        </p:nvSpPr>
        <p:spPr>
          <a:xfrm>
            <a:off x="804672" y="640263"/>
            <a:ext cx="5157216" cy="1344975"/>
          </a:xfrm>
        </p:spPr>
        <p:txBody>
          <a:bodyPr>
            <a:normAutofit/>
          </a:bodyPr>
          <a:lstStyle/>
          <a:p>
            <a:r>
              <a:rPr lang="hu-HU" sz="4000" b="1" i="0">
                <a:effectLst/>
                <a:latin typeface="Verdana" panose="020B0604030504040204" pitchFamily="34" charset="0"/>
              </a:rPr>
              <a:t>Kizáró, átfedő és fuzzy</a:t>
            </a:r>
            <a:endParaRPr lang="hu-HU" sz="4000"/>
          </a:p>
        </p:txBody>
      </p:sp>
      <p:sp>
        <p:nvSpPr>
          <p:cNvPr id="3" name="Tartalom helye 2">
            <a:extLst>
              <a:ext uri="{FF2B5EF4-FFF2-40B4-BE49-F238E27FC236}">
                <a16:creationId xmlns:a16="http://schemas.microsoft.com/office/drawing/2014/main" id="{90DD1995-12FF-14BA-D0CB-58D6ACB664CC}"/>
              </a:ext>
            </a:extLst>
          </p:cNvPr>
          <p:cNvSpPr>
            <a:spLocks noGrp="1"/>
          </p:cNvSpPr>
          <p:nvPr>
            <p:ph idx="1"/>
          </p:nvPr>
        </p:nvSpPr>
        <p:spPr>
          <a:xfrm>
            <a:off x="804672" y="2121763"/>
            <a:ext cx="5157216" cy="3773010"/>
          </a:xfrm>
        </p:spPr>
        <p:txBody>
          <a:bodyPr>
            <a:normAutofit/>
          </a:bodyPr>
          <a:lstStyle/>
          <a:p>
            <a:pPr marL="0" indent="0">
              <a:buNone/>
            </a:pPr>
            <a:r>
              <a:rPr lang="hu-HU" sz="1700" b="1"/>
              <a:t>Kizáró:</a:t>
            </a:r>
          </a:p>
          <a:p>
            <a:r>
              <a:rPr lang="hu-HU" sz="1700"/>
              <a:t>Egyetlen adatpont egyetlen klaszterbe sorolható.</a:t>
            </a:r>
          </a:p>
          <a:p>
            <a:pPr marL="0" indent="0">
              <a:buNone/>
            </a:pPr>
            <a:r>
              <a:rPr lang="hu-HU" sz="1700" b="1"/>
              <a:t>Átfedő:</a:t>
            </a:r>
          </a:p>
          <a:p>
            <a:r>
              <a:rPr lang="hu-HU" sz="1700"/>
              <a:t>Egy pont több klaszterbe is beleillik, egy objektum egyszerre egynél több csoporthoz (osztályhoz) is tartozhat </a:t>
            </a:r>
          </a:p>
          <a:p>
            <a:r>
              <a:rPr lang="hu-HU" sz="1700"/>
              <a:t>pl.: Egy személy az egyetemen lehet egyszerre hallgató és alkalmazott</a:t>
            </a:r>
          </a:p>
          <a:p>
            <a:pPr marL="0" indent="0">
              <a:buNone/>
            </a:pPr>
            <a:r>
              <a:rPr lang="hu-HU" sz="1700" b="1"/>
              <a:t>Fuzzy:</a:t>
            </a:r>
          </a:p>
          <a:p>
            <a:pPr marL="0" indent="0">
              <a:buNone/>
            </a:pPr>
            <a:r>
              <a:rPr lang="hu-HU" sz="1700"/>
              <a:t>Minden adatpont kap egy tagsági súlyt, ami alapján besorolható</a:t>
            </a:r>
          </a:p>
        </p:txBody>
      </p:sp>
      <p:pic>
        <p:nvPicPr>
          <p:cNvPr id="5" name="Kép 4">
            <a:extLst>
              <a:ext uri="{FF2B5EF4-FFF2-40B4-BE49-F238E27FC236}">
                <a16:creationId xmlns:a16="http://schemas.microsoft.com/office/drawing/2014/main" id="{2EF7111C-4AB3-F63D-0341-60FFA66BA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642" y="982794"/>
            <a:ext cx="4736963" cy="4736963"/>
          </a:xfrm>
          <a:prstGeom prst="rect">
            <a:avLst/>
          </a:prstGeom>
        </p:spPr>
      </p:pic>
    </p:spTree>
    <p:extLst>
      <p:ext uri="{BB962C8B-B14F-4D97-AF65-F5344CB8AC3E}">
        <p14:creationId xmlns:p14="http://schemas.microsoft.com/office/powerpoint/2010/main" val="90663060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ím 1">
            <a:extLst>
              <a:ext uri="{FF2B5EF4-FFF2-40B4-BE49-F238E27FC236}">
                <a16:creationId xmlns:a16="http://schemas.microsoft.com/office/drawing/2014/main" id="{EEA192EC-D5F0-5379-F86F-873E80173A77}"/>
              </a:ext>
            </a:extLst>
          </p:cNvPr>
          <p:cNvSpPr>
            <a:spLocks noGrp="1"/>
          </p:cNvSpPr>
          <p:nvPr>
            <p:ph type="title"/>
          </p:nvPr>
        </p:nvSpPr>
        <p:spPr>
          <a:xfrm>
            <a:off x="833002" y="448253"/>
            <a:ext cx="10520702" cy="1325563"/>
          </a:xfrm>
        </p:spPr>
        <p:txBody>
          <a:bodyPr>
            <a:normAutofit/>
          </a:bodyPr>
          <a:lstStyle/>
          <a:p>
            <a:r>
              <a:rPr lang="hu-HU"/>
              <a:t>Teljes és részleges</a:t>
            </a:r>
            <a:endParaRPr lang="hu-HU" dirty="0"/>
          </a:p>
        </p:txBody>
      </p:sp>
      <p:sp>
        <p:nvSpPr>
          <p:cNvPr id="26" name="Tartalom helye 2">
            <a:extLst>
              <a:ext uri="{FF2B5EF4-FFF2-40B4-BE49-F238E27FC236}">
                <a16:creationId xmlns:a16="http://schemas.microsoft.com/office/drawing/2014/main" id="{DF7E9C19-54FD-05D4-9159-597749612A1E}"/>
              </a:ext>
            </a:extLst>
          </p:cNvPr>
          <p:cNvSpPr>
            <a:spLocks noGrp="1"/>
          </p:cNvSpPr>
          <p:nvPr>
            <p:ph idx="1"/>
          </p:nvPr>
        </p:nvSpPr>
        <p:spPr>
          <a:xfrm>
            <a:off x="838200" y="2191807"/>
            <a:ext cx="4936067" cy="3985155"/>
          </a:xfrm>
        </p:spPr>
        <p:txBody>
          <a:bodyPr>
            <a:normAutofit/>
          </a:bodyPr>
          <a:lstStyle/>
          <a:p>
            <a:r>
              <a:rPr lang="hu-HU" sz="2000" b="1">
                <a:latin typeface="Verdana" panose="020B0604030504040204" pitchFamily="34" charset="0"/>
              </a:rPr>
              <a:t>T</a:t>
            </a:r>
            <a:r>
              <a:rPr lang="hu-HU" sz="2000" b="1" i="0">
                <a:effectLst/>
                <a:latin typeface="Verdana" panose="020B0604030504040204" pitchFamily="34" charset="0"/>
              </a:rPr>
              <a:t>eljes (complete) klaszterezés</a:t>
            </a:r>
            <a:r>
              <a:rPr lang="hu-HU" sz="2000" b="0" i="0">
                <a:effectLst/>
                <a:latin typeface="Verdana" panose="020B0604030504040204" pitchFamily="34" charset="0"/>
              </a:rPr>
              <a:t> mindegyik elemet hozzárendeli valamelyik klaszterhez</a:t>
            </a:r>
          </a:p>
          <a:p>
            <a:r>
              <a:rPr lang="hu-HU" sz="2000" b="1">
                <a:latin typeface="Verdana" panose="020B0604030504040204" pitchFamily="34" charset="0"/>
              </a:rPr>
              <a:t>Rés</a:t>
            </a:r>
            <a:r>
              <a:rPr lang="hu-HU" sz="2000" b="1" i="0">
                <a:effectLst/>
                <a:latin typeface="Verdana" panose="020B0604030504040204" pitchFamily="34" charset="0"/>
              </a:rPr>
              <a:t>zleges (partial) klaszterezés</a:t>
            </a:r>
            <a:r>
              <a:rPr lang="hu-HU" sz="2000" b="0" i="0">
                <a:effectLst/>
                <a:latin typeface="Verdana" panose="020B0604030504040204" pitchFamily="34" charset="0"/>
              </a:rPr>
              <a:t> nem. A részleges klaszterezés oka, hogy az adathalmaz egyes objektumai nem tartoznak jól meghatározott csoportokba.</a:t>
            </a:r>
            <a:endParaRPr lang="hu-HU" sz="2000"/>
          </a:p>
        </p:txBody>
      </p:sp>
      <p:pic>
        <p:nvPicPr>
          <p:cNvPr id="5" name="Kép 4">
            <a:extLst>
              <a:ext uri="{FF2B5EF4-FFF2-40B4-BE49-F238E27FC236}">
                <a16:creationId xmlns:a16="http://schemas.microsoft.com/office/drawing/2014/main" id="{2EC06A2F-4CD2-527D-F987-C415EC7C266F}"/>
              </a:ext>
            </a:extLst>
          </p:cNvPr>
          <p:cNvPicPr>
            <a:picLocks noChangeAspect="1"/>
          </p:cNvPicPr>
          <p:nvPr/>
        </p:nvPicPr>
        <p:blipFill rotWithShape="1">
          <a:blip r:embed="rId2">
            <a:extLst>
              <a:ext uri="{28A0092B-C50C-407E-A947-70E740481C1C}">
                <a14:useLocalDpi xmlns:a14="http://schemas.microsoft.com/office/drawing/2010/main" val="0"/>
              </a:ext>
            </a:extLst>
          </a:blip>
          <a:srcRect l="12457" t="38280" r="5946" b="8479"/>
          <a:stretch/>
        </p:blipFill>
        <p:spPr>
          <a:xfrm>
            <a:off x="6417734" y="2976638"/>
            <a:ext cx="4935970" cy="2415494"/>
          </a:xfrm>
          <a:prstGeom prst="rect">
            <a:avLst/>
          </a:prstGeom>
        </p:spPr>
      </p:pic>
    </p:spTree>
    <p:extLst>
      <p:ext uri="{BB962C8B-B14F-4D97-AF65-F5344CB8AC3E}">
        <p14:creationId xmlns:p14="http://schemas.microsoft.com/office/powerpoint/2010/main" val="171490253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D2456103-A85C-4235-B266-D6BF8D70C9E9}"/>
              </a:ext>
            </a:extLst>
          </p:cNvPr>
          <p:cNvPicPr>
            <a:picLocks noChangeAspect="1"/>
          </p:cNvPicPr>
          <p:nvPr/>
        </p:nvPicPr>
        <p:blipFill rotWithShape="1">
          <a:blip r:embed="rId2">
            <a:extLst>
              <a:ext uri="{28A0092B-C50C-407E-A947-70E740481C1C}">
                <a14:useLocalDpi xmlns:a14="http://schemas.microsoft.com/office/drawing/2010/main" val="0"/>
              </a:ext>
            </a:extLst>
          </a:blip>
          <a:srcRect r="2" b="7549"/>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67" name="Freeform: Shape 9">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8" name="Freeform: Shape 11">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ím 1">
            <a:extLst>
              <a:ext uri="{FF2B5EF4-FFF2-40B4-BE49-F238E27FC236}">
                <a16:creationId xmlns:a16="http://schemas.microsoft.com/office/drawing/2014/main" id="{74CC28A9-3F63-5B99-D7FF-FFDCCD4EFD2B}"/>
              </a:ext>
            </a:extLst>
          </p:cNvPr>
          <p:cNvSpPr>
            <a:spLocks noGrp="1"/>
          </p:cNvSpPr>
          <p:nvPr>
            <p:ph type="title"/>
          </p:nvPr>
        </p:nvSpPr>
        <p:spPr>
          <a:xfrm>
            <a:off x="6801436" y="1396289"/>
            <a:ext cx="4819952" cy="1325563"/>
          </a:xfrm>
        </p:spPr>
        <p:txBody>
          <a:bodyPr>
            <a:normAutofit/>
          </a:bodyPr>
          <a:lstStyle/>
          <a:p>
            <a:r>
              <a:rPr lang="hu-HU"/>
              <a:t>Klaszterezési algoritmusok</a:t>
            </a:r>
            <a:endParaRPr lang="hu-HU" dirty="0"/>
          </a:p>
        </p:txBody>
      </p:sp>
      <p:sp>
        <p:nvSpPr>
          <p:cNvPr id="3" name="Tartalom helye 2">
            <a:extLst>
              <a:ext uri="{FF2B5EF4-FFF2-40B4-BE49-F238E27FC236}">
                <a16:creationId xmlns:a16="http://schemas.microsoft.com/office/drawing/2014/main" id="{556708D7-441C-E72C-789F-D157B964FEC2}"/>
              </a:ext>
            </a:extLst>
          </p:cNvPr>
          <p:cNvSpPr>
            <a:spLocks noGrp="1"/>
          </p:cNvSpPr>
          <p:nvPr>
            <p:ph idx="1"/>
          </p:nvPr>
        </p:nvSpPr>
        <p:spPr>
          <a:xfrm>
            <a:off x="6801435" y="2871982"/>
            <a:ext cx="4819951" cy="3181684"/>
          </a:xfrm>
        </p:spPr>
        <p:txBody>
          <a:bodyPr anchor="t">
            <a:normAutofit/>
          </a:bodyPr>
          <a:lstStyle/>
          <a:p>
            <a:r>
              <a:rPr lang="hu-HU" sz="1800"/>
              <a:t>K-közép</a:t>
            </a:r>
          </a:p>
          <a:p>
            <a:r>
              <a:rPr lang="hu-HU" sz="1800">
                <a:hlinkClick r:id="rId3">
                  <a:extLst>
                    <a:ext uri="{A12FA001-AC4F-418D-AE19-62706E023703}">
                      <ahyp:hlinkClr xmlns:ahyp="http://schemas.microsoft.com/office/drawing/2018/hyperlinkcolor" val="tx"/>
                    </a:ext>
                  </a:extLst>
                </a:hlinkClick>
              </a:rPr>
              <a:t>Összevonó hierarchikus klaszterezés</a:t>
            </a:r>
            <a:endParaRPr lang="hu-HU" sz="1800"/>
          </a:p>
          <a:p>
            <a:r>
              <a:rPr lang="hu-HU" sz="1800">
                <a:hlinkClick r:id="rId4">
                  <a:extLst>
                    <a:ext uri="{A12FA001-AC4F-418D-AE19-62706E023703}">
                      <ahyp:hlinkClr xmlns:ahyp="http://schemas.microsoft.com/office/drawing/2018/hyperlinkcolor" val="tx"/>
                    </a:ext>
                  </a:extLst>
                </a:hlinkClick>
              </a:rPr>
              <a:t>DBSCAN</a:t>
            </a:r>
            <a:endParaRPr lang="hu-HU" sz="1800"/>
          </a:p>
        </p:txBody>
      </p:sp>
    </p:spTree>
    <p:extLst>
      <p:ext uri="{BB962C8B-B14F-4D97-AF65-F5344CB8AC3E}">
        <p14:creationId xmlns:p14="http://schemas.microsoft.com/office/powerpoint/2010/main" val="384587797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a:extLst>
              <a:ext uri="{FF2B5EF4-FFF2-40B4-BE49-F238E27FC236}">
                <a16:creationId xmlns:a16="http://schemas.microsoft.com/office/drawing/2014/main" id="{0880978C-2B5F-9DBD-D8F7-94C5B9266798}"/>
              </a:ext>
            </a:extLst>
          </p:cNvPr>
          <p:cNvSpPr>
            <a:spLocks noGrp="1"/>
          </p:cNvSpPr>
          <p:nvPr>
            <p:ph type="title"/>
          </p:nvPr>
        </p:nvSpPr>
        <p:spPr>
          <a:xfrm>
            <a:off x="594360" y="640263"/>
            <a:ext cx="3822192" cy="1344975"/>
          </a:xfrm>
        </p:spPr>
        <p:txBody>
          <a:bodyPr>
            <a:normAutofit/>
          </a:bodyPr>
          <a:lstStyle/>
          <a:p>
            <a:r>
              <a:rPr lang="hu-HU" sz="3600">
                <a:solidFill>
                  <a:schemeClr val="bg1"/>
                </a:solidFill>
              </a:rPr>
              <a:t>K-közép</a:t>
            </a:r>
          </a:p>
        </p:txBody>
      </p:sp>
      <p:cxnSp>
        <p:nvCxnSpPr>
          <p:cNvPr id="28"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723AF5B3-6728-0EE8-E829-D00DB7ED9B9E}"/>
              </a:ext>
            </a:extLst>
          </p:cNvPr>
          <p:cNvSpPr>
            <a:spLocks noGrp="1" noChangeArrowheads="1"/>
          </p:cNvSpPr>
          <p:nvPr>
            <p:ph idx="1"/>
          </p:nvPr>
        </p:nvSpPr>
        <p:spPr bwMode="auto">
          <a:xfrm>
            <a:off x="593610" y="2121763"/>
            <a:ext cx="3822192" cy="37730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hu-HU" altLang="hu-HU" sz="1100" b="0" i="0" u="none" strike="noStrike" cap="none" normalizeH="0" baseline="0">
                <a:ln>
                  <a:noFill/>
                </a:ln>
                <a:solidFill>
                  <a:schemeClr val="bg1"/>
                </a:solidFill>
                <a:effectLst/>
                <a:latin typeface="Verdana" panose="020B0604030504040204" pitchFamily="34" charset="0"/>
              </a:rPr>
              <a:t>1: Válasszunk ki K kezdeti középpontot (általunk választott érték)</a:t>
            </a:r>
            <a:endParaRPr kumimoji="0" lang="hu-HU" altLang="hu-HU" sz="1100" b="0" i="0" u="none" strike="noStrike" cap="none" normalizeH="0" baseline="0">
              <a:ln>
                <a:noFill/>
              </a:ln>
              <a:solidFill>
                <a:schemeClr val="bg1"/>
              </a:solidFill>
              <a:effectLst/>
            </a:endParaRPr>
          </a:p>
          <a:p>
            <a:pPr marL="0" marR="0" lvl="0" indent="0" defTabSz="914400" rtl="0" eaLnBrk="0" fontAlgn="base" latinLnBrk="0" hangingPunct="0">
              <a:spcBef>
                <a:spcPct val="0"/>
              </a:spcBef>
              <a:spcAft>
                <a:spcPts val="600"/>
              </a:spcAft>
              <a:buClrTx/>
              <a:buSzTx/>
              <a:buFontTx/>
              <a:buNone/>
              <a:tabLst/>
            </a:pPr>
            <a:r>
              <a:rPr kumimoji="0" lang="hu-HU" altLang="hu-HU" sz="1100" b="0" i="0" u="none" strike="noStrike" cap="none" normalizeH="0" baseline="0">
                <a:ln>
                  <a:noFill/>
                </a:ln>
                <a:solidFill>
                  <a:schemeClr val="bg1"/>
                </a:solidFill>
                <a:effectLst/>
                <a:latin typeface="Verdana" panose="020B0604030504040204" pitchFamily="34" charset="0"/>
              </a:rPr>
              <a:t>2:</a:t>
            </a:r>
            <a:r>
              <a:rPr kumimoji="0" lang="hu-HU" altLang="hu-HU" sz="1100" b="1" i="0" u="none" strike="noStrike" cap="none" normalizeH="0" baseline="0">
                <a:ln>
                  <a:noFill/>
                </a:ln>
                <a:solidFill>
                  <a:schemeClr val="bg1"/>
                </a:solidFill>
                <a:effectLst/>
                <a:latin typeface="Verdana" panose="020B0604030504040204" pitchFamily="34" charset="0"/>
              </a:rPr>
              <a:t>repeat</a:t>
            </a:r>
            <a:endParaRPr kumimoji="0" lang="hu-HU" altLang="hu-HU" sz="1100" b="0" i="0" u="none" strike="noStrike" cap="none" normalizeH="0" baseline="0">
              <a:ln>
                <a:noFill/>
              </a:ln>
              <a:solidFill>
                <a:schemeClr val="bg1"/>
              </a:solidFill>
              <a:effectLst/>
            </a:endParaRPr>
          </a:p>
          <a:p>
            <a:pPr marL="0" marR="0" lvl="0" indent="0" defTabSz="914400" rtl="0" eaLnBrk="0" fontAlgn="base" latinLnBrk="0" hangingPunct="0">
              <a:spcBef>
                <a:spcPct val="0"/>
              </a:spcBef>
              <a:spcAft>
                <a:spcPts val="600"/>
              </a:spcAft>
              <a:buClrTx/>
              <a:buSzTx/>
              <a:buFontTx/>
              <a:buNone/>
              <a:tabLst/>
            </a:pPr>
            <a:r>
              <a:rPr kumimoji="0" lang="hu-HU" altLang="hu-HU" sz="1100" b="0" i="0" u="none" strike="noStrike" cap="none" normalizeH="0" baseline="0">
                <a:ln>
                  <a:noFill/>
                </a:ln>
                <a:solidFill>
                  <a:schemeClr val="bg1"/>
                </a:solidFill>
                <a:effectLst/>
                <a:latin typeface="Verdana" panose="020B0604030504040204" pitchFamily="34" charset="0"/>
              </a:rPr>
              <a:t>3: Hozzunk létre K klasztert mindegyik adatpontnak a legközelebbi középponthoz rendelésével</a:t>
            </a:r>
            <a:endParaRPr kumimoji="0" lang="hu-HU" altLang="hu-HU" sz="1100" b="0" i="0" u="none" strike="noStrike" cap="none" normalizeH="0" baseline="0">
              <a:ln>
                <a:noFill/>
              </a:ln>
              <a:solidFill>
                <a:schemeClr val="bg1"/>
              </a:solidFill>
              <a:effectLst/>
            </a:endParaRPr>
          </a:p>
          <a:p>
            <a:pPr marL="0" marR="0" lvl="0" indent="0" defTabSz="914400" rtl="0" eaLnBrk="0" fontAlgn="base" latinLnBrk="0" hangingPunct="0">
              <a:spcBef>
                <a:spcPct val="0"/>
              </a:spcBef>
              <a:spcAft>
                <a:spcPts val="600"/>
              </a:spcAft>
              <a:buClrTx/>
              <a:buSzTx/>
              <a:buFontTx/>
              <a:buNone/>
              <a:tabLst/>
            </a:pPr>
            <a:r>
              <a:rPr kumimoji="0" lang="hu-HU" altLang="hu-HU" sz="1100" b="0" i="0" u="none" strike="noStrike" cap="none" normalizeH="0" baseline="0">
                <a:ln>
                  <a:noFill/>
                </a:ln>
                <a:solidFill>
                  <a:schemeClr val="bg1"/>
                </a:solidFill>
                <a:effectLst/>
                <a:latin typeface="Verdana" panose="020B0604030504040204" pitchFamily="34" charset="0"/>
              </a:rPr>
              <a:t>4: Számoljuk újra mindegyik klaszter középpontját</a:t>
            </a:r>
            <a:endParaRPr kumimoji="0" lang="hu-HU" altLang="hu-HU" sz="1100" b="0" i="0" u="none" strike="noStrike" cap="none" normalizeH="0" baseline="0">
              <a:ln>
                <a:noFill/>
              </a:ln>
              <a:solidFill>
                <a:schemeClr val="bg1"/>
              </a:solidFill>
              <a:effectLst/>
            </a:endParaRPr>
          </a:p>
          <a:p>
            <a:pPr marL="0" marR="0" lvl="0" indent="0" defTabSz="914400" rtl="0" eaLnBrk="0" fontAlgn="base" latinLnBrk="0" hangingPunct="0">
              <a:spcBef>
                <a:spcPct val="0"/>
              </a:spcBef>
              <a:spcAft>
                <a:spcPts val="600"/>
              </a:spcAft>
              <a:buClrTx/>
              <a:buSzTx/>
              <a:buFontTx/>
              <a:buNone/>
              <a:tabLst/>
            </a:pPr>
            <a:r>
              <a:rPr kumimoji="0" lang="hu-HU" altLang="hu-HU" sz="1100" b="0" i="0" u="none" strike="noStrike" cap="none" normalizeH="0" baseline="0">
                <a:ln>
                  <a:noFill/>
                </a:ln>
                <a:solidFill>
                  <a:schemeClr val="bg1"/>
                </a:solidFill>
                <a:effectLst/>
                <a:latin typeface="Verdana" panose="020B0604030504040204" pitchFamily="34" charset="0"/>
              </a:rPr>
              <a:t>5: </a:t>
            </a:r>
            <a:r>
              <a:rPr kumimoji="0" lang="hu-HU" altLang="hu-HU" sz="1100" b="1" i="0" u="none" strike="noStrike" cap="none" normalizeH="0" baseline="0">
                <a:ln>
                  <a:noFill/>
                </a:ln>
                <a:solidFill>
                  <a:schemeClr val="bg1"/>
                </a:solidFill>
                <a:effectLst/>
                <a:latin typeface="Verdana" panose="020B0604030504040204" pitchFamily="34" charset="0"/>
              </a:rPr>
              <a:t>until</a:t>
            </a:r>
            <a:r>
              <a:rPr kumimoji="0" lang="hu-HU" altLang="hu-HU" sz="1100" b="0" i="0" u="none" strike="noStrike" cap="none" normalizeH="0" baseline="0">
                <a:ln>
                  <a:noFill/>
                </a:ln>
                <a:solidFill>
                  <a:schemeClr val="bg1"/>
                </a:solidFill>
                <a:effectLst/>
                <a:latin typeface="Verdana" panose="020B0604030504040204" pitchFamily="34" charset="0"/>
              </a:rPr>
              <a:t> a középpontok nem változnak (egyik pont sem vált klasztert)</a:t>
            </a:r>
          </a:p>
          <a:p>
            <a:pPr marL="0" marR="0" lvl="0" indent="0" defTabSz="914400" rtl="0" eaLnBrk="0" fontAlgn="base" latinLnBrk="0" hangingPunct="0">
              <a:spcBef>
                <a:spcPct val="0"/>
              </a:spcBef>
              <a:spcAft>
                <a:spcPts val="600"/>
              </a:spcAft>
              <a:buClrTx/>
              <a:buSzTx/>
              <a:buFontTx/>
              <a:buNone/>
              <a:tabLst/>
            </a:pPr>
            <a:endParaRPr lang="hu-HU" altLang="hu-HU" sz="1100">
              <a:solidFill>
                <a:schemeClr val="bg1"/>
              </a:solidFill>
              <a:latin typeface="Verdana" panose="020B0604030504040204" pitchFamily="34" charset="0"/>
            </a:endParaRPr>
          </a:p>
          <a:p>
            <a:pPr>
              <a:spcAft>
                <a:spcPts val="600"/>
              </a:spcAft>
            </a:pPr>
            <a:r>
              <a:rPr lang="hu-HU" altLang="hu-HU" sz="1100">
                <a:solidFill>
                  <a:schemeClr val="bg1"/>
                </a:solidFill>
                <a:latin typeface="Verdana" panose="020B0604030504040204" pitchFamily="34" charset="0"/>
              </a:rPr>
              <a:t>Lehetséges egyszerűsiteni pl.: Ha megadjuk, hogy elég addig csinálni az algoritmust amig a pontoknak x százaléka vált csak klasztert.</a:t>
            </a:r>
          </a:p>
          <a:p>
            <a:pPr>
              <a:spcAft>
                <a:spcPts val="600"/>
              </a:spcAft>
            </a:pPr>
            <a:r>
              <a:rPr kumimoji="0" lang="hu-HU" altLang="hu-HU" sz="1100" b="0" i="0" u="none" strike="noStrike" cap="none" normalizeH="0" baseline="0">
                <a:ln>
                  <a:noFill/>
                </a:ln>
                <a:solidFill>
                  <a:schemeClr val="bg1"/>
                </a:solidFill>
                <a:effectLst/>
                <a:latin typeface="Verdana" panose="020B0604030504040204" pitchFamily="34" charset="0"/>
              </a:rPr>
              <a:t>Outlier pontok negativan befolyásolhatják a megtalált klasztere</a:t>
            </a:r>
            <a:r>
              <a:rPr lang="hu-HU" altLang="hu-HU" sz="1100">
                <a:solidFill>
                  <a:schemeClr val="bg1"/>
                </a:solidFill>
                <a:latin typeface="Verdana" panose="020B0604030504040204" pitchFamily="34" charset="0"/>
              </a:rPr>
              <a:t>ket</a:t>
            </a:r>
            <a:endParaRPr kumimoji="0" lang="hu-HU" altLang="hu-HU" sz="1100" b="0" i="0" u="none" strike="noStrike" cap="none" normalizeH="0" baseline="0">
              <a:ln>
                <a:noFill/>
              </a:ln>
              <a:solidFill>
                <a:schemeClr val="bg1"/>
              </a:solidFill>
              <a:effectLst/>
              <a:latin typeface="Arial" panose="020B0604020202020204" pitchFamily="34" charset="0"/>
            </a:endParaRPr>
          </a:p>
        </p:txBody>
      </p:sp>
      <p:pic>
        <p:nvPicPr>
          <p:cNvPr id="6" name="Kép 5">
            <a:extLst>
              <a:ext uri="{FF2B5EF4-FFF2-40B4-BE49-F238E27FC236}">
                <a16:creationId xmlns:a16="http://schemas.microsoft.com/office/drawing/2014/main" id="{23A6C9C8-DC3F-1ABF-6C4A-1F871829F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716" y="1695670"/>
            <a:ext cx="6596652" cy="3311210"/>
          </a:xfrm>
          <a:prstGeom prst="rect">
            <a:avLst/>
          </a:prstGeom>
        </p:spPr>
      </p:pic>
    </p:spTree>
    <p:extLst>
      <p:ext uri="{BB962C8B-B14F-4D97-AF65-F5344CB8AC3E}">
        <p14:creationId xmlns:p14="http://schemas.microsoft.com/office/powerpoint/2010/main" val="870073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ím 1">
            <a:extLst>
              <a:ext uri="{FF2B5EF4-FFF2-40B4-BE49-F238E27FC236}">
                <a16:creationId xmlns:a16="http://schemas.microsoft.com/office/drawing/2014/main" id="{A818673E-AEF4-22C3-5116-FFB9531D76F5}"/>
              </a:ext>
            </a:extLst>
          </p:cNvPr>
          <p:cNvSpPr>
            <a:spLocks noGrp="1"/>
          </p:cNvSpPr>
          <p:nvPr>
            <p:ph type="title"/>
          </p:nvPr>
        </p:nvSpPr>
        <p:spPr>
          <a:xfrm>
            <a:off x="804672" y="640263"/>
            <a:ext cx="5157216" cy="1344975"/>
          </a:xfrm>
        </p:spPr>
        <p:txBody>
          <a:bodyPr>
            <a:normAutofit/>
          </a:bodyPr>
          <a:lstStyle/>
          <a:p>
            <a:r>
              <a:rPr lang="hu-HU" sz="4000"/>
              <a:t>Összevonó és felosztó klaszterezés.</a:t>
            </a:r>
          </a:p>
        </p:txBody>
      </p:sp>
      <p:sp>
        <p:nvSpPr>
          <p:cNvPr id="3" name="Tartalom helye 2">
            <a:extLst>
              <a:ext uri="{FF2B5EF4-FFF2-40B4-BE49-F238E27FC236}">
                <a16:creationId xmlns:a16="http://schemas.microsoft.com/office/drawing/2014/main" id="{BFABB975-0D73-5181-720C-1101BCBF0E76}"/>
              </a:ext>
            </a:extLst>
          </p:cNvPr>
          <p:cNvSpPr>
            <a:spLocks noGrp="1"/>
          </p:cNvSpPr>
          <p:nvPr>
            <p:ph idx="1"/>
          </p:nvPr>
        </p:nvSpPr>
        <p:spPr>
          <a:xfrm>
            <a:off x="804672" y="2121763"/>
            <a:ext cx="5157216" cy="3773010"/>
          </a:xfrm>
        </p:spPr>
        <p:txBody>
          <a:bodyPr>
            <a:normAutofit/>
          </a:bodyPr>
          <a:lstStyle/>
          <a:p>
            <a:pPr marL="0" indent="0">
              <a:buNone/>
            </a:pPr>
            <a:r>
              <a:rPr lang="hu-HU" sz="1700" b="1">
                <a:effectLst/>
                <a:latin typeface="Verdana" panose="020B0604030504040204" pitchFamily="34" charset="0"/>
              </a:rPr>
              <a:t>Összevonó (agglomerative)</a:t>
            </a:r>
            <a:endParaRPr lang="hu-HU" sz="1700" b="0">
              <a:effectLst/>
              <a:latin typeface="Verdana" panose="020B0604030504040204" pitchFamily="34" charset="0"/>
            </a:endParaRPr>
          </a:p>
          <a:p>
            <a:r>
              <a:rPr lang="hu-HU" sz="1700" b="0">
                <a:effectLst/>
                <a:latin typeface="Verdana" panose="020B0604030504040204" pitchFamily="34" charset="0"/>
              </a:rPr>
              <a:t>Kiindulásul tekintsünk minden pontot önálló klaszternek, és minden lépésben vonjuk össze a két legközelebbi klasztert. Ez a megközelítés a klaszter közelség fogalmának definiálását követeli meg.</a:t>
            </a:r>
          </a:p>
          <a:p>
            <a:pPr marL="0" indent="0">
              <a:buNone/>
            </a:pPr>
            <a:r>
              <a:rPr lang="hu-HU" sz="1700" b="1">
                <a:effectLst/>
                <a:latin typeface="Verdana" panose="020B0604030504040204" pitchFamily="34" charset="0"/>
              </a:rPr>
              <a:t>Felosztó (divisive)</a:t>
            </a:r>
            <a:endParaRPr lang="hu-HU" sz="1700" b="0">
              <a:effectLst/>
              <a:latin typeface="Verdana" panose="020B0604030504040204" pitchFamily="34" charset="0"/>
            </a:endParaRPr>
          </a:p>
          <a:p>
            <a:r>
              <a:rPr lang="hu-HU" sz="1700" b="0">
                <a:effectLst/>
                <a:latin typeface="Verdana" panose="020B0604030504040204" pitchFamily="34" charset="0"/>
              </a:rPr>
              <a:t>Induljunk ki egy, minden pontot tartalmazó klaszterből, és minden lépésben osszunk ketté egy klasztert addig, amíg minden pont önnálló klaszter nem lesz. Ebben az esetben azt kell eldöntenünk mindegyik lépésben, hogy melyik klasztert, és hogyan vágjuk szét.</a:t>
            </a:r>
          </a:p>
          <a:p>
            <a:endParaRPr lang="hu-HU" sz="1700"/>
          </a:p>
        </p:txBody>
      </p:sp>
      <p:pic>
        <p:nvPicPr>
          <p:cNvPr id="5" name="Kép 4">
            <a:extLst>
              <a:ext uri="{FF2B5EF4-FFF2-40B4-BE49-F238E27FC236}">
                <a16:creationId xmlns:a16="http://schemas.microsoft.com/office/drawing/2014/main" id="{755C40E6-9A81-572C-FFA1-C4FFFEA1C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642" y="2054532"/>
            <a:ext cx="4736963" cy="2593486"/>
          </a:xfrm>
          <a:prstGeom prst="rect">
            <a:avLst/>
          </a:prstGeom>
        </p:spPr>
      </p:pic>
    </p:spTree>
    <p:extLst>
      <p:ext uri="{BB962C8B-B14F-4D97-AF65-F5344CB8AC3E}">
        <p14:creationId xmlns:p14="http://schemas.microsoft.com/office/powerpoint/2010/main" val="173980528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F5EA383363650E4C952AF54F3B677CA5" ma:contentTypeVersion="14" ma:contentTypeDescription="Új dokumentum létrehozása." ma:contentTypeScope="" ma:versionID="4dbd2307f86b5b3a3b46ad39aafbde43">
  <xsd:schema xmlns:xsd="http://www.w3.org/2001/XMLSchema" xmlns:xs="http://www.w3.org/2001/XMLSchema" xmlns:p="http://schemas.microsoft.com/office/2006/metadata/properties" xmlns:ns3="98f1a9bc-374e-477f-bbc4-5ec879d2ca8a" xmlns:ns4="0fa5576e-b020-4d6f-9c25-54e83d97ce04" targetNamespace="http://schemas.microsoft.com/office/2006/metadata/properties" ma:root="true" ma:fieldsID="565cd9887e3fcd87a47ab9153e14eeea" ns3:_="" ns4:_="">
    <xsd:import namespace="98f1a9bc-374e-477f-bbc4-5ec879d2ca8a"/>
    <xsd:import namespace="0fa5576e-b020-4d6f-9c25-54e83d97ce0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f1a9bc-374e-477f-bbc4-5ec879d2ca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a5576e-b020-4d6f-9c25-54e83d97ce04" elementFormDefault="qualified">
    <xsd:import namespace="http://schemas.microsoft.com/office/2006/documentManagement/types"/>
    <xsd:import namespace="http://schemas.microsoft.com/office/infopath/2007/PartnerControls"/>
    <xsd:element name="SharedWithUsers" ma:index="15" nillable="true" ma:displayName="Résztvevők"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Megosztva részletekkel" ma:internalName="SharedWithDetails" ma:readOnly="true">
      <xsd:simpleType>
        <xsd:restriction base="dms:Note">
          <xsd:maxLength value="255"/>
        </xsd:restriction>
      </xsd:simpleType>
    </xsd:element>
    <xsd:element name="SharingHintHash" ma:index="17" nillable="true" ma:displayName="Megosztási tipp kivonat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109229-064D-4FFD-80E0-252AACDD4F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f1a9bc-374e-477f-bbc4-5ec879d2ca8a"/>
    <ds:schemaRef ds:uri="0fa5576e-b020-4d6f-9c25-54e83d97ce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F0D78C-BEEE-4479-81BD-05149CB941AF}">
  <ds:schemaRefs>
    <ds:schemaRef ds:uri="http://schemas.microsoft.com/sharepoint/v3/contenttype/forms"/>
  </ds:schemaRefs>
</ds:datastoreItem>
</file>

<file path=customXml/itemProps3.xml><?xml version="1.0" encoding="utf-8"?>
<ds:datastoreItem xmlns:ds="http://schemas.openxmlformats.org/officeDocument/2006/customXml" ds:itemID="{0FFF2BDD-29C1-40EB-84E3-77CC0C1825E5}">
  <ds:schemaRefs>
    <ds:schemaRef ds:uri="0fa5576e-b020-4d6f-9c25-54e83d97ce04"/>
    <ds:schemaRef ds:uri="http://purl.org/dc/terms/"/>
    <ds:schemaRef ds:uri="http://purl.org/dc/dcmitype/"/>
    <ds:schemaRef ds:uri="98f1a9bc-374e-477f-bbc4-5ec879d2ca8a"/>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1409</TotalTime>
  <Words>729</Words>
  <Application>Microsoft Office PowerPoint</Application>
  <PresentationFormat>Szélesvásznú</PresentationFormat>
  <Paragraphs>80</Paragraphs>
  <Slides>12</Slides>
  <Notes>2</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12</vt:i4>
      </vt:variant>
    </vt:vector>
  </HeadingPairs>
  <TitlesOfParts>
    <vt:vector size="18" baseType="lpstr">
      <vt:lpstr>Arial</vt:lpstr>
      <vt:lpstr>Calibri</vt:lpstr>
      <vt:lpstr>Calibri Light</vt:lpstr>
      <vt:lpstr>Georgia</vt:lpstr>
      <vt:lpstr>Verdana</vt:lpstr>
      <vt:lpstr>Office-téma</vt:lpstr>
      <vt:lpstr>Klaszteranalízis </vt:lpstr>
      <vt:lpstr>Mi a klaszterezés?</vt:lpstr>
      <vt:lpstr>Klaszterezés típusai</vt:lpstr>
      <vt:lpstr>Hierarchikus vs. felosztó </vt:lpstr>
      <vt:lpstr>Kizáró, átfedő és fuzzy</vt:lpstr>
      <vt:lpstr>Teljes és részleges</vt:lpstr>
      <vt:lpstr>Klaszterezési algoritmusok</vt:lpstr>
      <vt:lpstr>K-közép</vt:lpstr>
      <vt:lpstr>Összevonó és felosztó klaszterezés.</vt:lpstr>
      <vt:lpstr>Sűrűség alapú: DBSCAN</vt:lpstr>
      <vt:lpstr>Klaszter kiértékelése</vt:lpstr>
      <vt:lpstr>Köszönöm a figyelmet!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Klaszteranalízis</dc:title>
  <dc:creator>Kubinyi Bálint Miklós</dc:creator>
  <cp:lastModifiedBy>Kubinyi Bálint Miklós</cp:lastModifiedBy>
  <cp:revision>2</cp:revision>
  <dcterms:created xsi:type="dcterms:W3CDTF">2022-10-12T21:11:28Z</dcterms:created>
  <dcterms:modified xsi:type="dcterms:W3CDTF">2022-10-13T20:40:38Z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0x010100F5EA383363650E4C952AF54F3B677CA5</vt:lpwstr>
  </property>
</Properties>
</file>